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95"/>
  </p:notesMasterIdLst>
  <p:handoutMasterIdLst>
    <p:handoutMasterId r:id="rId96"/>
  </p:handoutMasterIdLst>
  <p:sldIdLst>
    <p:sldId id="700" r:id="rId2"/>
    <p:sldId id="428" r:id="rId3"/>
    <p:sldId id="701" r:id="rId4"/>
    <p:sldId id="702"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29" r:id="rId32"/>
    <p:sldId id="730" r:id="rId33"/>
    <p:sldId id="731" r:id="rId34"/>
    <p:sldId id="732" r:id="rId35"/>
    <p:sldId id="733" r:id="rId36"/>
    <p:sldId id="734" r:id="rId37"/>
    <p:sldId id="765" r:id="rId38"/>
    <p:sldId id="735" r:id="rId39"/>
    <p:sldId id="736" r:id="rId40"/>
    <p:sldId id="766" r:id="rId41"/>
    <p:sldId id="764" r:id="rId42"/>
    <p:sldId id="767" r:id="rId43"/>
    <p:sldId id="768" r:id="rId44"/>
    <p:sldId id="737" r:id="rId45"/>
    <p:sldId id="738" r:id="rId46"/>
    <p:sldId id="739" r:id="rId47"/>
    <p:sldId id="740" r:id="rId48"/>
    <p:sldId id="741" r:id="rId49"/>
    <p:sldId id="742" r:id="rId50"/>
    <p:sldId id="743" r:id="rId51"/>
    <p:sldId id="744" r:id="rId52"/>
    <p:sldId id="745" r:id="rId53"/>
    <p:sldId id="746" r:id="rId54"/>
    <p:sldId id="747" r:id="rId55"/>
    <p:sldId id="750" r:id="rId56"/>
    <p:sldId id="749" r:id="rId57"/>
    <p:sldId id="751" r:id="rId58"/>
    <p:sldId id="752" r:id="rId59"/>
    <p:sldId id="753" r:id="rId60"/>
    <p:sldId id="754" r:id="rId61"/>
    <p:sldId id="755" r:id="rId62"/>
    <p:sldId id="756" r:id="rId63"/>
    <p:sldId id="757" r:id="rId64"/>
    <p:sldId id="758" r:id="rId65"/>
    <p:sldId id="759" r:id="rId66"/>
    <p:sldId id="760" r:id="rId67"/>
    <p:sldId id="761" r:id="rId68"/>
    <p:sldId id="762" r:id="rId69"/>
    <p:sldId id="763" r:id="rId70"/>
    <p:sldId id="769" r:id="rId71"/>
    <p:sldId id="770" r:id="rId72"/>
    <p:sldId id="771" r:id="rId73"/>
    <p:sldId id="772" r:id="rId74"/>
    <p:sldId id="773" r:id="rId75"/>
    <p:sldId id="774" r:id="rId76"/>
    <p:sldId id="775" r:id="rId77"/>
    <p:sldId id="776" r:id="rId78"/>
    <p:sldId id="777" r:id="rId79"/>
    <p:sldId id="778" r:id="rId80"/>
    <p:sldId id="779" r:id="rId81"/>
    <p:sldId id="780" r:id="rId82"/>
    <p:sldId id="781" r:id="rId83"/>
    <p:sldId id="782" r:id="rId84"/>
    <p:sldId id="783" r:id="rId85"/>
    <p:sldId id="784" r:id="rId86"/>
    <p:sldId id="785" r:id="rId87"/>
    <p:sldId id="786" r:id="rId88"/>
    <p:sldId id="787" r:id="rId89"/>
    <p:sldId id="788" r:id="rId90"/>
    <p:sldId id="789" r:id="rId91"/>
    <p:sldId id="790" r:id="rId92"/>
    <p:sldId id="791" r:id="rId93"/>
    <p:sldId id="792" r:id="rId94"/>
  </p:sldIdLst>
  <p:sldSz cx="9144000" cy="6858000" type="overhead"/>
  <p:notesSz cx="6781800" cy="9918700"/>
  <p:defaultTextStyle>
    <a:defPPr>
      <a:defRPr lang="en-US"/>
    </a:defPPr>
    <a:lvl1pPr algn="l" rtl="0" eaLnBrk="0" fontAlgn="base" hangingPunct="0">
      <a:spcBef>
        <a:spcPct val="0"/>
      </a:spcBef>
      <a:spcAft>
        <a:spcPct val="0"/>
      </a:spcAft>
      <a:defRPr sz="2000" kern="1200">
        <a:solidFill>
          <a:schemeClr val="tx1"/>
        </a:solidFill>
        <a:latin typeface="VNI-Times" pitchFamily="2" charset="0"/>
        <a:ea typeface="+mn-ea"/>
        <a:cs typeface="+mn-cs"/>
      </a:defRPr>
    </a:lvl1pPr>
    <a:lvl2pPr marL="457200" algn="l" rtl="0" eaLnBrk="0" fontAlgn="base" hangingPunct="0">
      <a:spcBef>
        <a:spcPct val="0"/>
      </a:spcBef>
      <a:spcAft>
        <a:spcPct val="0"/>
      </a:spcAft>
      <a:defRPr sz="2000" kern="1200">
        <a:solidFill>
          <a:schemeClr val="tx1"/>
        </a:solidFill>
        <a:latin typeface="VNI-Times" pitchFamily="2" charset="0"/>
        <a:ea typeface="+mn-ea"/>
        <a:cs typeface="+mn-cs"/>
      </a:defRPr>
    </a:lvl2pPr>
    <a:lvl3pPr marL="914400" algn="l" rtl="0" eaLnBrk="0" fontAlgn="base" hangingPunct="0">
      <a:spcBef>
        <a:spcPct val="0"/>
      </a:spcBef>
      <a:spcAft>
        <a:spcPct val="0"/>
      </a:spcAft>
      <a:defRPr sz="2000" kern="1200">
        <a:solidFill>
          <a:schemeClr val="tx1"/>
        </a:solidFill>
        <a:latin typeface="VNI-Times" pitchFamily="2" charset="0"/>
        <a:ea typeface="+mn-ea"/>
        <a:cs typeface="+mn-cs"/>
      </a:defRPr>
    </a:lvl3pPr>
    <a:lvl4pPr marL="1371600" algn="l" rtl="0" eaLnBrk="0" fontAlgn="base" hangingPunct="0">
      <a:spcBef>
        <a:spcPct val="0"/>
      </a:spcBef>
      <a:spcAft>
        <a:spcPct val="0"/>
      </a:spcAft>
      <a:defRPr sz="2000" kern="1200">
        <a:solidFill>
          <a:schemeClr val="tx1"/>
        </a:solidFill>
        <a:latin typeface="VNI-Times" pitchFamily="2" charset="0"/>
        <a:ea typeface="+mn-ea"/>
        <a:cs typeface="+mn-cs"/>
      </a:defRPr>
    </a:lvl4pPr>
    <a:lvl5pPr marL="1828800" algn="l" rtl="0" eaLnBrk="0" fontAlgn="base" hangingPunct="0">
      <a:spcBef>
        <a:spcPct val="0"/>
      </a:spcBef>
      <a:spcAft>
        <a:spcPct val="0"/>
      </a:spcAft>
      <a:defRPr sz="2000" kern="1200">
        <a:solidFill>
          <a:schemeClr val="tx1"/>
        </a:solidFill>
        <a:latin typeface="VNI-Times" pitchFamily="2" charset="0"/>
        <a:ea typeface="+mn-ea"/>
        <a:cs typeface="+mn-cs"/>
      </a:defRPr>
    </a:lvl5pPr>
    <a:lvl6pPr marL="2286000" algn="l" defTabSz="914400" rtl="0" eaLnBrk="1" latinLnBrk="0" hangingPunct="1">
      <a:defRPr sz="2000" kern="1200">
        <a:solidFill>
          <a:schemeClr val="tx1"/>
        </a:solidFill>
        <a:latin typeface="VNI-Times" pitchFamily="2" charset="0"/>
        <a:ea typeface="+mn-ea"/>
        <a:cs typeface="+mn-cs"/>
      </a:defRPr>
    </a:lvl6pPr>
    <a:lvl7pPr marL="2743200" algn="l" defTabSz="914400" rtl="0" eaLnBrk="1" latinLnBrk="0" hangingPunct="1">
      <a:defRPr sz="2000" kern="1200">
        <a:solidFill>
          <a:schemeClr val="tx1"/>
        </a:solidFill>
        <a:latin typeface="VNI-Times" pitchFamily="2" charset="0"/>
        <a:ea typeface="+mn-ea"/>
        <a:cs typeface="+mn-cs"/>
      </a:defRPr>
    </a:lvl7pPr>
    <a:lvl8pPr marL="3200400" algn="l" defTabSz="914400" rtl="0" eaLnBrk="1" latinLnBrk="0" hangingPunct="1">
      <a:defRPr sz="2000" kern="1200">
        <a:solidFill>
          <a:schemeClr val="tx1"/>
        </a:solidFill>
        <a:latin typeface="VNI-Times" pitchFamily="2" charset="0"/>
        <a:ea typeface="+mn-ea"/>
        <a:cs typeface="+mn-cs"/>
      </a:defRPr>
    </a:lvl8pPr>
    <a:lvl9pPr marL="3657600" algn="l" defTabSz="914400" rtl="0" eaLnBrk="1" latinLnBrk="0" hangingPunct="1">
      <a:defRPr sz="2000" kern="1200">
        <a:solidFill>
          <a:schemeClr val="tx1"/>
        </a:solidFill>
        <a:latin typeface="VNI-Times"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D60093"/>
    <a:srgbClr val="FF99CC"/>
    <a:srgbClr val="006600"/>
    <a:srgbClr val="003399"/>
    <a:srgbClr val="DDDDDD"/>
    <a:srgbClr val="6699FF"/>
    <a:srgbClr val="6666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21" autoAdjust="0"/>
    <p:restoredTop sz="99101" autoAdjust="0"/>
  </p:normalViewPr>
  <p:slideViewPr>
    <p:cSldViewPr>
      <p:cViewPr>
        <p:scale>
          <a:sx n="66" d="100"/>
          <a:sy n="66" d="100"/>
        </p:scale>
        <p:origin x="-3534" y="-108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2062"/>
    </p:cViewPr>
  </p:sorterViewPr>
  <p:notesViewPr>
    <p:cSldViewPr>
      <p:cViewPr>
        <p:scale>
          <a:sx n="100" d="100"/>
          <a:sy n="100" d="100"/>
        </p:scale>
        <p:origin x="-1656" y="948"/>
      </p:cViewPr>
      <p:guideLst>
        <p:guide orient="horz" pos="3124"/>
        <p:guide pos="2136"/>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19459" name="Rectangle 3"/>
          <p:cNvSpPr>
            <a:spLocks noGrp="1" noChangeArrowheads="1"/>
          </p:cNvSpPr>
          <p:nvPr>
            <p:ph type="dt" sz="quarter"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pPr>
              <a:defRPr/>
            </a:pPr>
            <a:endParaRPr lang="de-DE"/>
          </a:p>
        </p:txBody>
      </p:sp>
      <p:sp>
        <p:nvSpPr>
          <p:cNvPr id="19460" name="Rectangle 4"/>
          <p:cNvSpPr>
            <a:spLocks noGrp="1" noChangeArrowheads="1"/>
          </p:cNvSpPr>
          <p:nvPr>
            <p:ph type="ftr" sz="quarter" idx="2"/>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19461" name="Rectangle 5"/>
          <p:cNvSpPr>
            <a:spLocks noGrp="1" noChangeArrowheads="1"/>
          </p:cNvSpPr>
          <p:nvPr>
            <p:ph type="sldNum" sz="quarter" idx="3"/>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defRPr>
            </a:lvl1pPr>
          </a:lstStyle>
          <a:p>
            <a:pPr>
              <a:defRPr/>
            </a:pPr>
            <a:fld id="{06AF65AE-97BA-47BA-90B4-15F2BA652F08}" type="slidenum">
              <a:rPr lang="de-DE"/>
              <a:pPr>
                <a:defRPr/>
              </a:pPr>
              <a:t>‹#›</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5123" name="Rectangle 3"/>
          <p:cNvSpPr>
            <a:spLocks noGrp="1" noChangeArrowheads="1"/>
          </p:cNvSpPr>
          <p:nvPr>
            <p:ph type="dt" idx="1"/>
          </p:nvPr>
        </p:nvSpPr>
        <p:spPr bwMode="auto">
          <a:xfrm>
            <a:off x="3843338" y="0"/>
            <a:ext cx="2938462" cy="49530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lvl1pPr algn="r" defTabSz="954088">
              <a:defRPr sz="1300">
                <a:latin typeface="Times New Roman" pitchFamily="18" charset="0"/>
              </a:defRPr>
            </a:lvl1pPr>
          </a:lstStyle>
          <a:p>
            <a:pPr>
              <a:defRPr/>
            </a:pPr>
            <a:endParaRPr lang="de-DE"/>
          </a:p>
        </p:txBody>
      </p:sp>
      <p:sp>
        <p:nvSpPr>
          <p:cNvPr id="63492" name="Rectangle 4"/>
          <p:cNvSpPr>
            <a:spLocks noGrp="1" noRot="1" noChangeAspect="1" noChangeArrowheads="1" noTextEdit="1"/>
          </p:cNvSpPr>
          <p:nvPr>
            <p:ph type="sldImg" idx="2"/>
          </p:nvPr>
        </p:nvSpPr>
        <p:spPr bwMode="auto">
          <a:xfrm>
            <a:off x="912813" y="744538"/>
            <a:ext cx="4957762" cy="37179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04875" y="4710113"/>
            <a:ext cx="4972050" cy="4464050"/>
          </a:xfrm>
          <a:prstGeom prst="rect">
            <a:avLst/>
          </a:prstGeom>
          <a:noFill/>
          <a:ln w="9525">
            <a:noFill/>
            <a:miter lim="800000"/>
            <a:headEnd/>
            <a:tailEnd/>
          </a:ln>
          <a:effectLst/>
        </p:spPr>
        <p:txBody>
          <a:bodyPr vert="horz" wrap="square" lIns="95382" tIns="47689" rIns="95382" bIns="47689" numCol="1" anchor="t" anchorCtr="0" compatLnSpc="1">
            <a:prstTxWarp prst="textNoShape">
              <a:avLst/>
            </a:prstTxWarp>
          </a:bodyPr>
          <a:lstStyle/>
          <a:p>
            <a:pPr lvl="0"/>
            <a:r>
              <a:rPr lang="de-DE" noProof="0" smtClean="0"/>
              <a:t>Klicken Sie, um die Formate des Vorlagentextes zu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5126" name="Rectangle 6"/>
          <p:cNvSpPr>
            <a:spLocks noGrp="1" noChangeArrowheads="1"/>
          </p:cNvSpPr>
          <p:nvPr>
            <p:ph type="ftr" sz="quarter" idx="4"/>
          </p:nvPr>
        </p:nvSpPr>
        <p:spPr bwMode="auto">
          <a:xfrm>
            <a:off x="0" y="9423400"/>
            <a:ext cx="2938463"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defTabSz="954088">
              <a:defRPr sz="1300">
                <a:latin typeface="Times New Roman" pitchFamily="18" charset="0"/>
              </a:defRPr>
            </a:lvl1pPr>
          </a:lstStyle>
          <a:p>
            <a:pPr>
              <a:defRPr/>
            </a:pPr>
            <a:endParaRPr lang="de-DE"/>
          </a:p>
        </p:txBody>
      </p:sp>
      <p:sp>
        <p:nvSpPr>
          <p:cNvPr id="5127" name="Rectangle 7"/>
          <p:cNvSpPr>
            <a:spLocks noGrp="1" noChangeArrowheads="1"/>
          </p:cNvSpPr>
          <p:nvPr>
            <p:ph type="sldNum" sz="quarter" idx="5"/>
          </p:nvPr>
        </p:nvSpPr>
        <p:spPr bwMode="auto">
          <a:xfrm>
            <a:off x="3843338" y="9423400"/>
            <a:ext cx="2938462" cy="495300"/>
          </a:xfrm>
          <a:prstGeom prst="rect">
            <a:avLst/>
          </a:prstGeom>
          <a:noFill/>
          <a:ln w="9525">
            <a:noFill/>
            <a:miter lim="800000"/>
            <a:headEnd/>
            <a:tailEnd/>
          </a:ln>
          <a:effectLst/>
        </p:spPr>
        <p:txBody>
          <a:bodyPr vert="horz" wrap="square" lIns="95382" tIns="47689" rIns="95382" bIns="47689" numCol="1" anchor="b" anchorCtr="0" compatLnSpc="1">
            <a:prstTxWarp prst="textNoShape">
              <a:avLst/>
            </a:prstTxWarp>
          </a:bodyPr>
          <a:lstStyle>
            <a:lvl1pPr algn="r" defTabSz="954088">
              <a:defRPr sz="1300">
                <a:latin typeface="Times New Roman" pitchFamily="18" charset="0"/>
              </a:defRPr>
            </a:lvl1pPr>
          </a:lstStyle>
          <a:p>
            <a:pPr>
              <a:defRPr/>
            </a:pPr>
            <a:fld id="{7EC39F4F-A4FD-43BF-A4F1-FD4FC3D82C0F}"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8DCD4293-E025-4FE3-8E43-70F0FFD97A12}"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C5522121-E2EA-4CA0-85BD-C935E452270B}"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28600"/>
            <a:ext cx="67056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27C0B430-54F1-42E5-A89F-BC8BCD3B3775}"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BDBE29D3-14C9-4C20-B608-97FDCAB6236C}"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		 </a:t>
            </a:r>
            <a:r>
              <a:rPr lang="en-US" sz="1200"/>
              <a:t> </a:t>
            </a:r>
            <a:fld id="{CE772EBD-490C-4701-A2BE-5C0F499F17FE}" type="slidenum">
              <a:rPr lang="en-US" sz="1200">
                <a:solidFill>
                  <a:srgbClr val="003399"/>
                </a:solidFill>
              </a:rPr>
              <a:pPr>
                <a:defRPr/>
              </a:pPr>
              <a:t>‹#›</a:t>
            </a:fld>
            <a:endParaRPr lang="en-US" sz="1200">
              <a:solidFill>
                <a:srgbClr val="003399"/>
              </a:solidFill>
            </a:endParaRPr>
          </a:p>
        </p:txBody>
      </p:sp>
      <p:sp>
        <p:nvSpPr>
          <p:cNvPr id="5" name="Footer Placeholder 4"/>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CD566795-3165-442D-944C-4891B984DAB1}"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a:t>		 </a:t>
            </a:r>
            <a:r>
              <a:rPr lang="en-US" sz="1200"/>
              <a:t> </a:t>
            </a:r>
            <a:fld id="{3EE54F5C-CE41-40D7-AAD8-A082F7409C5B}" type="slidenum">
              <a:rPr lang="en-US" sz="1200">
                <a:solidFill>
                  <a:srgbClr val="003399"/>
                </a:solidFill>
              </a:rPr>
              <a:pPr>
                <a:defRPr/>
              </a:pPr>
              <a:t>‹#›</a:t>
            </a:fld>
            <a:endParaRPr lang="en-US" sz="1200">
              <a:solidFill>
                <a:srgbClr val="003399"/>
              </a:solidFill>
            </a:endParaRPr>
          </a:p>
        </p:txBody>
      </p:sp>
      <p:sp>
        <p:nvSpPr>
          <p:cNvPr id="8" name="Footer Placeholder 7"/>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r>
              <a:rPr lang="en-US"/>
              <a:t>		 </a:t>
            </a:r>
            <a:r>
              <a:rPr lang="en-US" sz="1200"/>
              <a:t> </a:t>
            </a:r>
            <a:fld id="{5EFAC16D-774B-4812-8C37-6B8727279CBE}" type="slidenum">
              <a:rPr lang="en-US" sz="1200">
                <a:solidFill>
                  <a:srgbClr val="003399"/>
                </a:solidFill>
              </a:rPr>
              <a:pPr>
                <a:defRPr/>
              </a:pPr>
              <a:t>‹#›</a:t>
            </a:fld>
            <a:endParaRPr lang="en-US" sz="1200">
              <a:solidFill>
                <a:srgbClr val="003399"/>
              </a:solidFill>
            </a:endParaRPr>
          </a:p>
        </p:txBody>
      </p:sp>
      <p:sp>
        <p:nvSpPr>
          <p:cNvPr id="4" name="Footer Placeholder 3"/>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		 </a:t>
            </a:r>
            <a:r>
              <a:rPr lang="en-US" sz="1200"/>
              <a:t> </a:t>
            </a:r>
            <a:fld id="{5E4E7B80-DE15-49DE-937C-A915BE6E99F2}" type="slidenum">
              <a:rPr lang="en-US" sz="1200">
                <a:solidFill>
                  <a:srgbClr val="003399"/>
                </a:solidFill>
              </a:rPr>
              <a:pPr>
                <a:defRPr/>
              </a:pPr>
              <a:t>‹#›</a:t>
            </a:fld>
            <a:endParaRPr lang="en-US" sz="1200">
              <a:solidFill>
                <a:srgbClr val="003399"/>
              </a:solidFill>
            </a:endParaRPr>
          </a:p>
        </p:txBody>
      </p:sp>
      <p:sp>
        <p:nvSpPr>
          <p:cNvPr id="3" name="Footer Placeholder 2"/>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5D453951-066C-4175-92BD-E14CAB6A8E3C}"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		 </a:t>
            </a:r>
            <a:r>
              <a:rPr lang="en-US" sz="1200"/>
              <a:t> </a:t>
            </a:r>
            <a:fld id="{FE0BBAFE-EF6E-464D-BF79-C7221E0D929B}" type="slidenum">
              <a:rPr lang="en-US" sz="1200">
                <a:solidFill>
                  <a:srgbClr val="003399"/>
                </a:solidFill>
              </a:rPr>
              <a:pPr>
                <a:defRPr/>
              </a:pPr>
              <a:t>‹#›</a:t>
            </a:fld>
            <a:endParaRPr lang="en-US" sz="1200">
              <a:solidFill>
                <a:srgbClr val="003399"/>
              </a:solidFill>
            </a:endParaRPr>
          </a:p>
        </p:txBody>
      </p:sp>
      <p:sp>
        <p:nvSpPr>
          <p:cNvPr id="6" name="Footer Placeholder 5"/>
          <p:cNvSpPr>
            <a:spLocks noGrp="1"/>
          </p:cNvSpPr>
          <p:nvPr>
            <p:ph type="ftr" sz="quarter" idx="11"/>
          </p:nvPr>
        </p:nvSpPr>
        <p:spPr/>
        <p:txBody>
          <a:bodyPr/>
          <a:lstStyle>
            <a:lvl1pPr>
              <a:defRPr/>
            </a:lvl1pPr>
          </a:lstStyle>
          <a:p>
            <a:pPr>
              <a:defRPr/>
            </a:pPr>
            <a:r>
              <a:rPr lang="en-US"/>
              <a:t>IEEE AP-S 2003, June 22-27, Columbus, Ohio, USA.</a:t>
            </a:r>
            <a:endParaRPr lang="en-US" b="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28600"/>
            <a:ext cx="9144000" cy="457200"/>
          </a:xfrm>
          <a:prstGeom prst="rect">
            <a:avLst/>
          </a:prstGeom>
          <a:noFill/>
          <a:ln w="9525">
            <a:noFill/>
            <a:miter lim="800000"/>
            <a:headEnd/>
            <a:tailEnd/>
          </a:ln>
        </p:spPr>
        <p:txBody>
          <a:bodyPr vert="horz" wrap="square" lIns="91415" tIns="45708" rIns="91415" bIns="45708" numCol="1" anchor="ctr" anchorCtr="0" compatLnSpc="1">
            <a:prstTxWarp prst="textNoShape">
              <a:avLst/>
            </a:prstTxWarp>
          </a:bodyPr>
          <a:lstStyle/>
          <a:p>
            <a:pPr lvl="0"/>
            <a:r>
              <a:rPr lang="en-US" dirty="0" err="1" smtClean="0"/>
              <a:t>Hier</a:t>
            </a:r>
            <a:r>
              <a:rPr lang="en-US" dirty="0" smtClean="0"/>
              <a:t> </a:t>
            </a:r>
            <a:r>
              <a:rPr lang="en-US" dirty="0" err="1" smtClean="0"/>
              <a:t>klicken</a:t>
            </a:r>
            <a:r>
              <a:rPr lang="en-US" dirty="0" smtClean="0"/>
              <a:t>, um Master-</a:t>
            </a:r>
            <a:r>
              <a:rPr lang="en-US" dirty="0" err="1" smtClean="0"/>
              <a:t>Titelformat</a:t>
            </a:r>
            <a:r>
              <a:rPr lang="en-US" dirty="0" smtClean="0"/>
              <a:t> </a:t>
            </a:r>
            <a:r>
              <a:rPr lang="en-US" dirty="0" err="1" smtClean="0"/>
              <a:t>zu</a:t>
            </a:r>
            <a:r>
              <a:rPr lang="en-US" dirty="0" smtClean="0"/>
              <a:t> </a:t>
            </a:r>
            <a:r>
              <a:rPr lang="en-US" dirty="0" err="1" smtClean="0"/>
              <a:t>bearbeiten</a:t>
            </a:r>
            <a:r>
              <a:rPr lang="en-US" dirty="0" smtClean="0"/>
              <a:t>.</a:t>
            </a:r>
          </a:p>
        </p:txBody>
      </p:sp>
      <p:sp>
        <p:nvSpPr>
          <p:cNvPr id="1027" name="Rectangle 3"/>
          <p:cNvSpPr>
            <a:spLocks noGrp="1" noChangeArrowheads="1"/>
          </p:cNvSpPr>
          <p:nvPr>
            <p:ph type="body" idx="1"/>
          </p:nvPr>
        </p:nvSpPr>
        <p:spPr bwMode="auto">
          <a:xfrm>
            <a:off x="685800" y="838200"/>
            <a:ext cx="7772400" cy="5181600"/>
          </a:xfrm>
          <a:prstGeom prst="rect">
            <a:avLst/>
          </a:prstGeom>
          <a:noFill/>
          <a:ln w="9525">
            <a:noFill/>
            <a:miter lim="800000"/>
            <a:headEnd/>
            <a:tailEnd/>
          </a:ln>
        </p:spPr>
        <p:txBody>
          <a:bodyPr vert="horz" wrap="square" lIns="91415" tIns="45708" rIns="91415" bIns="45708" numCol="1" anchor="t" anchorCtr="0" compatLnSpc="1">
            <a:prstTxWarp prst="textNoShape">
              <a:avLst/>
            </a:prstTxWarp>
          </a:bodyPr>
          <a:lstStyle/>
          <a:p>
            <a:pPr lvl="0"/>
            <a:r>
              <a:rPr lang="en-US" dirty="0" err="1" smtClean="0"/>
              <a:t>Hier</a:t>
            </a:r>
            <a:r>
              <a:rPr lang="en-US" dirty="0" smtClean="0"/>
              <a:t> </a:t>
            </a:r>
            <a:r>
              <a:rPr lang="en-US" dirty="0" err="1" smtClean="0"/>
              <a:t>klicken</a:t>
            </a:r>
            <a:r>
              <a:rPr lang="en-US" dirty="0" smtClean="0"/>
              <a:t>, um Master-</a:t>
            </a:r>
            <a:r>
              <a:rPr lang="en-US" dirty="0" err="1" smtClean="0"/>
              <a:t>Textformat</a:t>
            </a:r>
            <a:r>
              <a:rPr lang="en-US" dirty="0" smtClean="0"/>
              <a:t> </a:t>
            </a:r>
            <a:r>
              <a:rPr lang="en-US" dirty="0" err="1" smtClean="0"/>
              <a:t>zu</a:t>
            </a:r>
            <a:r>
              <a:rPr lang="en-US" dirty="0" smtClean="0"/>
              <a:t> </a:t>
            </a:r>
            <a:r>
              <a:rPr lang="en-US" dirty="0" err="1" smtClean="0"/>
              <a:t>bearbeiten</a:t>
            </a:r>
            <a:r>
              <a:rPr lang="en-US" dirty="0" smtClean="0"/>
              <a:t>.</a:t>
            </a:r>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1028" name="Rectangle 4"/>
          <p:cNvSpPr>
            <a:spLocks noGrp="1" noChangeArrowheads="1"/>
          </p:cNvSpPr>
          <p:nvPr>
            <p:ph type="dt" sz="half" idx="2"/>
          </p:nvPr>
        </p:nvSpPr>
        <p:spPr bwMode="auto">
          <a:xfrm>
            <a:off x="2590800" y="6324600"/>
            <a:ext cx="3352800" cy="381000"/>
          </a:xfrm>
          <a:prstGeom prst="rect">
            <a:avLst/>
          </a:prstGeom>
          <a:noFill/>
          <a:ln w="9525">
            <a:noFill/>
            <a:miter lim="800000"/>
            <a:headEnd/>
            <a:tailEnd/>
          </a:ln>
          <a:effectLst/>
        </p:spPr>
        <p:txBody>
          <a:bodyPr vert="horz" wrap="square" lIns="91415" tIns="45708" rIns="91415" bIns="45708" numCol="1" anchor="t" anchorCtr="0" compatLnSpc="1">
            <a:prstTxWarp prst="textNoShape">
              <a:avLst/>
            </a:prstTxWarp>
          </a:bodyPr>
          <a:lstStyle>
            <a:lvl1pPr>
              <a:defRPr sz="1600">
                <a:solidFill>
                  <a:srgbClr val="3333FF"/>
                </a:solidFill>
                <a:latin typeface="+mj-lt"/>
              </a:defRPr>
            </a:lvl1pPr>
          </a:lstStyle>
          <a:p>
            <a:pPr>
              <a:defRPr/>
            </a:pPr>
            <a:r>
              <a:rPr lang="en-US"/>
              <a:t>		 </a:t>
            </a:r>
            <a:r>
              <a:rPr lang="en-US" sz="1200"/>
              <a:t> </a:t>
            </a:r>
            <a:fld id="{6785A34A-69E5-4D5F-BFF3-38BBCD30E24D}" type="slidenum">
              <a:rPr lang="en-US" sz="1200">
                <a:solidFill>
                  <a:srgbClr val="003399"/>
                </a:solidFill>
              </a:rPr>
              <a:pPr>
                <a:defRPr/>
              </a:pPr>
              <a:t>‹#›</a:t>
            </a:fld>
            <a:endParaRPr lang="en-US" sz="1200">
              <a:solidFill>
                <a:srgbClr val="003399"/>
              </a:solidFill>
            </a:endParaRPr>
          </a:p>
        </p:txBody>
      </p:sp>
      <p:sp>
        <p:nvSpPr>
          <p:cNvPr id="1029" name="Rectangle 5"/>
          <p:cNvSpPr>
            <a:spLocks noGrp="1" noChangeArrowheads="1"/>
          </p:cNvSpPr>
          <p:nvPr>
            <p:ph type="ftr" sz="quarter" idx="3"/>
          </p:nvPr>
        </p:nvSpPr>
        <p:spPr bwMode="auto">
          <a:xfrm>
            <a:off x="6477000" y="6477000"/>
            <a:ext cx="2133600" cy="381000"/>
          </a:xfrm>
          <a:prstGeom prst="rect">
            <a:avLst/>
          </a:prstGeom>
          <a:noFill/>
          <a:ln w="9525">
            <a:noFill/>
            <a:miter lim="800000"/>
            <a:headEnd/>
            <a:tailEnd/>
          </a:ln>
          <a:effectLst/>
        </p:spPr>
        <p:txBody>
          <a:bodyPr vert="horz" wrap="square" lIns="91415" tIns="45708" rIns="91415" bIns="45708" numCol="1" anchor="t" anchorCtr="0" compatLnSpc="1">
            <a:prstTxWarp prst="textNoShape">
              <a:avLst/>
            </a:prstTxWarp>
          </a:bodyPr>
          <a:lstStyle>
            <a:lvl1pPr algn="r">
              <a:defRPr sz="1100" b="1">
                <a:solidFill>
                  <a:srgbClr val="003399"/>
                </a:solidFill>
                <a:latin typeface="+mj-lt"/>
              </a:defRPr>
            </a:lvl1pPr>
          </a:lstStyle>
          <a:p>
            <a:pPr>
              <a:defRPr/>
            </a:pPr>
            <a:r>
              <a:rPr lang="en-US"/>
              <a:t>IEEE AP-S 2003, June 22-27, Columbus, Ohio, USA.</a:t>
            </a:r>
          </a:p>
        </p:txBody>
      </p:sp>
      <p:sp>
        <p:nvSpPr>
          <p:cNvPr id="1035" name="Text Box 11"/>
          <p:cNvSpPr txBox="1">
            <a:spLocks noChangeArrowheads="1"/>
          </p:cNvSpPr>
          <p:nvPr userDrawn="1"/>
        </p:nvSpPr>
        <p:spPr bwMode="auto">
          <a:xfrm>
            <a:off x="990600" y="6248400"/>
            <a:ext cx="1692275" cy="428625"/>
          </a:xfrm>
          <a:prstGeom prst="rect">
            <a:avLst/>
          </a:prstGeom>
          <a:noFill/>
          <a:ln w="9525">
            <a:noFill/>
            <a:miter lim="800000"/>
            <a:headEnd/>
            <a:tailEnd/>
          </a:ln>
          <a:effectLst/>
        </p:spPr>
        <p:txBody>
          <a:bodyPr wrap="none">
            <a:spAutoFit/>
          </a:bodyPr>
          <a:lstStyle/>
          <a:p>
            <a:pPr eaLnBrk="1" hangingPunct="1">
              <a:defRPr/>
            </a:pPr>
            <a:r>
              <a:rPr lang="de-DE" sz="1100" b="1">
                <a:solidFill>
                  <a:srgbClr val="003399"/>
                </a:solidFill>
                <a:latin typeface="Times New Roman" pitchFamily="18" charset="0"/>
              </a:rPr>
              <a:t>Dept. of Telecomm. Eng. </a:t>
            </a:r>
          </a:p>
          <a:p>
            <a:pPr eaLnBrk="1" hangingPunct="1">
              <a:defRPr/>
            </a:pPr>
            <a:r>
              <a:rPr lang="de-DE" sz="1100" b="1">
                <a:solidFill>
                  <a:srgbClr val="003399"/>
                </a:solidFill>
                <a:latin typeface="Times New Roman" pitchFamily="18" charset="0"/>
              </a:rPr>
              <a:t>Faculty of EEE</a:t>
            </a:r>
          </a:p>
        </p:txBody>
      </p:sp>
      <p:sp>
        <p:nvSpPr>
          <p:cNvPr id="1038" name="Line 14"/>
          <p:cNvSpPr>
            <a:spLocks noChangeShapeType="1"/>
          </p:cNvSpPr>
          <p:nvPr userDrawn="1"/>
        </p:nvSpPr>
        <p:spPr bwMode="auto">
          <a:xfrm>
            <a:off x="533400" y="762000"/>
            <a:ext cx="8077200" cy="0"/>
          </a:xfrm>
          <a:prstGeom prst="line">
            <a:avLst/>
          </a:prstGeom>
          <a:noFill/>
          <a:ln w="28575">
            <a:solidFill>
              <a:srgbClr val="000099"/>
            </a:solidFill>
            <a:round/>
            <a:headEnd/>
            <a:tailEnd/>
          </a:ln>
          <a:effectLst/>
        </p:spPr>
        <p:txBody>
          <a:bodyPr/>
          <a:lstStyle/>
          <a:p>
            <a:pPr>
              <a:defRPr/>
            </a:pPr>
            <a:endParaRPr lang="en-US"/>
          </a:p>
        </p:txBody>
      </p:sp>
      <p:sp>
        <p:nvSpPr>
          <p:cNvPr id="1039" name="Line 15"/>
          <p:cNvSpPr>
            <a:spLocks noChangeShapeType="1"/>
          </p:cNvSpPr>
          <p:nvPr userDrawn="1"/>
        </p:nvSpPr>
        <p:spPr bwMode="auto">
          <a:xfrm>
            <a:off x="533400" y="6172200"/>
            <a:ext cx="8077200" cy="0"/>
          </a:xfrm>
          <a:prstGeom prst="line">
            <a:avLst/>
          </a:prstGeom>
          <a:noFill/>
          <a:ln w="28575">
            <a:solidFill>
              <a:srgbClr val="000099"/>
            </a:solidFill>
            <a:round/>
            <a:headEnd/>
            <a:tailEnd/>
          </a:ln>
          <a:effectLst/>
        </p:spPr>
        <p:txBody>
          <a:bodyPr/>
          <a:lstStyle/>
          <a:p>
            <a:pPr>
              <a:defRPr/>
            </a:pPr>
            <a:endParaRPr lang="en-US"/>
          </a:p>
        </p:txBody>
      </p:sp>
      <p:sp>
        <p:nvSpPr>
          <p:cNvPr id="1040" name="Text Box 16"/>
          <p:cNvSpPr txBox="1">
            <a:spLocks noChangeArrowheads="1"/>
          </p:cNvSpPr>
          <p:nvPr userDrawn="1"/>
        </p:nvSpPr>
        <p:spPr bwMode="auto">
          <a:xfrm>
            <a:off x="7394459" y="6248400"/>
            <a:ext cx="1292341" cy="430887"/>
          </a:xfrm>
          <a:prstGeom prst="rect">
            <a:avLst/>
          </a:prstGeom>
          <a:noFill/>
          <a:ln w="9525">
            <a:noFill/>
            <a:miter lim="800000"/>
            <a:headEnd/>
            <a:tailEnd/>
          </a:ln>
          <a:effectLst/>
        </p:spPr>
        <p:txBody>
          <a:bodyPr wrap="none">
            <a:spAutoFit/>
          </a:bodyPr>
          <a:lstStyle/>
          <a:p>
            <a:pPr algn="r">
              <a:defRPr/>
            </a:pPr>
            <a:r>
              <a:rPr lang="en-GB" sz="1100" b="1" dirty="0" err="1">
                <a:solidFill>
                  <a:srgbClr val="003399"/>
                </a:solidFill>
                <a:latin typeface="Times New Roman" pitchFamily="18" charset="0"/>
              </a:rPr>
              <a:t>SpecAnalysis</a:t>
            </a:r>
            <a:r>
              <a:rPr lang="en-GB" sz="1100" b="1" dirty="0">
                <a:solidFill>
                  <a:srgbClr val="003399"/>
                </a:solidFill>
                <a:latin typeface="Times New Roman" pitchFamily="18" charset="0"/>
              </a:rPr>
              <a:t> </a:t>
            </a:r>
            <a:r>
              <a:rPr lang="en-GB" sz="1100" b="1" dirty="0" smtClean="0">
                <a:solidFill>
                  <a:srgbClr val="003399"/>
                </a:solidFill>
                <a:latin typeface="Times New Roman" pitchFamily="18" charset="0"/>
              </a:rPr>
              <a:t>2018</a:t>
            </a:r>
            <a:endParaRPr lang="en-GB" sz="1100" b="1" dirty="0">
              <a:solidFill>
                <a:srgbClr val="003399"/>
              </a:solidFill>
              <a:latin typeface="Times New Roman" pitchFamily="18" charset="0"/>
            </a:endParaRPr>
          </a:p>
          <a:p>
            <a:pPr algn="r">
              <a:defRPr/>
            </a:pPr>
            <a:r>
              <a:rPr lang="en-GB" sz="1100" b="1" dirty="0">
                <a:solidFill>
                  <a:srgbClr val="003399"/>
                </a:solidFill>
                <a:latin typeface="Times New Roman" pitchFamily="18" charset="0"/>
              </a:rPr>
              <a:t>DHT, HCMUT</a:t>
            </a:r>
            <a:endParaRPr lang="de-DE" sz="1100" b="1" dirty="0">
              <a:solidFill>
                <a:srgbClr val="003399"/>
              </a:solidFill>
            </a:endParaRPr>
          </a:p>
        </p:txBody>
      </p:sp>
      <p:pic>
        <p:nvPicPr>
          <p:cNvPr id="1034" name="Picture 18" descr="hcmut"/>
          <p:cNvPicPr>
            <a:picLocks noChangeAspect="1" noChangeArrowheads="1"/>
          </p:cNvPicPr>
          <p:nvPr userDrawn="1"/>
        </p:nvPicPr>
        <p:blipFill>
          <a:blip r:embed="rId13" cstate="print"/>
          <a:srcRect/>
          <a:stretch>
            <a:fillRect/>
          </a:stretch>
        </p:blipFill>
        <p:spPr bwMode="auto">
          <a:xfrm>
            <a:off x="533400" y="6248400"/>
            <a:ext cx="457200" cy="457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hf sldNum="0" hdr="0" ftr="0"/>
  <p:txStyles>
    <p:titleStyle>
      <a:lvl1pPr algn="ctr" rtl="0" eaLnBrk="0" fontAlgn="base" hangingPunct="0">
        <a:spcBef>
          <a:spcPct val="0"/>
        </a:spcBef>
        <a:spcAft>
          <a:spcPct val="0"/>
        </a:spcAft>
        <a:defRPr sz="2800" b="1">
          <a:solidFill>
            <a:srgbClr val="000099"/>
          </a:solidFill>
          <a:latin typeface="+mj-lt"/>
          <a:ea typeface="+mj-ea"/>
          <a:cs typeface="+mj-cs"/>
        </a:defRPr>
      </a:lvl1pPr>
      <a:lvl2pPr algn="ctr" rtl="0" eaLnBrk="0" fontAlgn="base" hangingPunct="0">
        <a:spcBef>
          <a:spcPct val="0"/>
        </a:spcBef>
        <a:spcAft>
          <a:spcPct val="0"/>
        </a:spcAft>
        <a:defRPr sz="4400" b="1">
          <a:solidFill>
            <a:srgbClr val="000099"/>
          </a:solidFill>
          <a:latin typeface="Times New Roman" pitchFamily="18" charset="0"/>
        </a:defRPr>
      </a:lvl2pPr>
      <a:lvl3pPr algn="ctr" rtl="0" eaLnBrk="0" fontAlgn="base" hangingPunct="0">
        <a:spcBef>
          <a:spcPct val="0"/>
        </a:spcBef>
        <a:spcAft>
          <a:spcPct val="0"/>
        </a:spcAft>
        <a:defRPr sz="4400" b="1">
          <a:solidFill>
            <a:srgbClr val="000099"/>
          </a:solidFill>
          <a:latin typeface="Times New Roman" pitchFamily="18" charset="0"/>
        </a:defRPr>
      </a:lvl3pPr>
      <a:lvl4pPr algn="ctr" rtl="0" eaLnBrk="0" fontAlgn="base" hangingPunct="0">
        <a:spcBef>
          <a:spcPct val="0"/>
        </a:spcBef>
        <a:spcAft>
          <a:spcPct val="0"/>
        </a:spcAft>
        <a:defRPr sz="4400" b="1">
          <a:solidFill>
            <a:srgbClr val="000099"/>
          </a:solidFill>
          <a:latin typeface="Times New Roman" pitchFamily="18" charset="0"/>
        </a:defRPr>
      </a:lvl4pPr>
      <a:lvl5pPr algn="ctr" rtl="0" eaLnBrk="0" fontAlgn="base" hangingPunct="0">
        <a:spcBef>
          <a:spcPct val="0"/>
        </a:spcBef>
        <a:spcAft>
          <a:spcPct val="0"/>
        </a:spcAft>
        <a:defRPr sz="4400" b="1">
          <a:solidFill>
            <a:srgbClr val="000099"/>
          </a:solidFill>
          <a:latin typeface="Times New Roman" pitchFamily="18" charset="0"/>
        </a:defRPr>
      </a:lvl5pPr>
      <a:lvl6pPr marL="457200" algn="ctr" rtl="0" eaLnBrk="0" fontAlgn="base" hangingPunct="0">
        <a:spcBef>
          <a:spcPct val="0"/>
        </a:spcBef>
        <a:spcAft>
          <a:spcPct val="0"/>
        </a:spcAft>
        <a:defRPr sz="4400" b="1">
          <a:solidFill>
            <a:srgbClr val="000099"/>
          </a:solidFill>
          <a:latin typeface="Times New Roman" pitchFamily="18" charset="0"/>
        </a:defRPr>
      </a:lvl6pPr>
      <a:lvl7pPr marL="914400" algn="ctr" rtl="0" eaLnBrk="0" fontAlgn="base" hangingPunct="0">
        <a:spcBef>
          <a:spcPct val="0"/>
        </a:spcBef>
        <a:spcAft>
          <a:spcPct val="0"/>
        </a:spcAft>
        <a:defRPr sz="4400" b="1">
          <a:solidFill>
            <a:srgbClr val="000099"/>
          </a:solidFill>
          <a:latin typeface="Times New Roman" pitchFamily="18" charset="0"/>
        </a:defRPr>
      </a:lvl7pPr>
      <a:lvl8pPr marL="1371600" algn="ctr" rtl="0" eaLnBrk="0" fontAlgn="base" hangingPunct="0">
        <a:spcBef>
          <a:spcPct val="0"/>
        </a:spcBef>
        <a:spcAft>
          <a:spcPct val="0"/>
        </a:spcAft>
        <a:defRPr sz="4400" b="1">
          <a:solidFill>
            <a:srgbClr val="000099"/>
          </a:solidFill>
          <a:latin typeface="Times New Roman" pitchFamily="18" charset="0"/>
        </a:defRPr>
      </a:lvl8pPr>
      <a:lvl9pPr marL="1828800" algn="ctr" rtl="0" eaLnBrk="0" fontAlgn="base" hangingPunct="0">
        <a:spcBef>
          <a:spcPct val="0"/>
        </a:spcBef>
        <a:spcAft>
          <a:spcPct val="0"/>
        </a:spcAft>
        <a:defRPr sz="4400" b="1">
          <a:solidFill>
            <a:srgbClr val="000099"/>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q"/>
        <a:defRPr sz="2000">
          <a:solidFill>
            <a:schemeClr val="tx1"/>
          </a:solidFill>
          <a:latin typeface="+mj-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chemeClr val="tx1"/>
          </a:solidFill>
          <a:latin typeface="+mj-lt"/>
        </a:defRPr>
      </a:lvl2pPr>
      <a:lvl3pPr marL="1143000" indent="-228600" algn="l" rtl="0" eaLnBrk="0" fontAlgn="base" hangingPunct="0">
        <a:spcBef>
          <a:spcPct val="20000"/>
        </a:spcBef>
        <a:spcAft>
          <a:spcPct val="0"/>
        </a:spcAft>
        <a:buChar char="•"/>
        <a:defRPr sz="20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endParaRPr lang="en-US" dirty="0" smtClean="0"/>
          </a:p>
          <a:p>
            <a:pPr algn="ctr">
              <a:buFont typeface="Wingdings" pitchFamily="2" charset="2"/>
              <a:buNone/>
              <a:defRPr/>
            </a:pPr>
            <a:endParaRPr lang="en-US" sz="4400" b="1" u="sng" dirty="0" smtClean="0">
              <a:solidFill>
                <a:srgbClr val="000099"/>
              </a:solidFill>
              <a:latin typeface="+mj-lt"/>
            </a:endParaRPr>
          </a:p>
          <a:p>
            <a:pPr algn="ctr">
              <a:buFont typeface="Wingdings" pitchFamily="2" charset="2"/>
              <a:buNone/>
              <a:defRPr/>
            </a:pPr>
            <a:r>
              <a:rPr lang="en-US" sz="4000" b="1" u="sng" dirty="0" smtClean="0">
                <a:solidFill>
                  <a:srgbClr val="000099"/>
                </a:solidFill>
                <a:latin typeface="+mj-lt"/>
              </a:rPr>
              <a:t>Chapter 5</a:t>
            </a:r>
            <a:r>
              <a:rPr lang="en-US" sz="4000" b="1" dirty="0" smtClean="0">
                <a:solidFill>
                  <a:srgbClr val="000099"/>
                </a:solidFill>
                <a:latin typeface="+mj-lt"/>
              </a:rPr>
              <a:t>:</a:t>
            </a:r>
          </a:p>
          <a:p>
            <a:pPr algn="ctr">
              <a:buNone/>
              <a:defRPr/>
            </a:pPr>
            <a:r>
              <a:rPr lang="de-DE" sz="4000" b="1" dirty="0" smtClean="0">
                <a:solidFill>
                  <a:srgbClr val="000099"/>
                </a:solidFill>
                <a:latin typeface="Times New Roman" pitchFamily="18" charset="0"/>
                <a:cs typeface="Times New Roman" pitchFamily="18" charset="0"/>
              </a:rPr>
              <a:t>Spectral Analysis of Random Signals</a:t>
            </a:r>
            <a:endParaRPr lang="en-US" sz="4000" b="1" dirty="0">
              <a:solidFill>
                <a:srgbClr val="000099"/>
              </a:solidFill>
              <a:latin typeface="+mj-lt"/>
            </a:endParaRPr>
          </a:p>
        </p:txBody>
      </p:sp>
      <p:sp>
        <p:nvSpPr>
          <p:cNvPr id="4" name="Date Placeholder 3"/>
          <p:cNvSpPr>
            <a:spLocks noGrp="1"/>
          </p:cNvSpPr>
          <p:nvPr>
            <p:ph type="dt" sz="quarter" idx="10"/>
          </p:nvPr>
        </p:nvSpPr>
        <p:spPr/>
        <p:txBody>
          <a:bodyPr/>
          <a:lstStyle/>
          <a:p>
            <a:pPr>
              <a:defRPr/>
            </a:pPr>
            <a:r>
              <a:rPr lang="en-US" smtClean="0"/>
              <a:t>		 </a:t>
            </a:r>
            <a:r>
              <a:rPr lang="en-US" sz="1200" smtClean="0"/>
              <a:t> </a:t>
            </a:r>
            <a:fld id="{2687C8FC-6FB3-46EA-84D4-DA29785C9F68}" type="slidenum">
              <a:rPr lang="en-US" sz="1200" smtClean="0">
                <a:solidFill>
                  <a:srgbClr val="003399"/>
                </a:solidFill>
              </a:rPr>
              <a:pPr>
                <a:defRPr/>
              </a:pPr>
              <a:t>1</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3175"/>
            <a:ext cx="7772400" cy="1470025"/>
          </a:xfrm>
        </p:spPr>
        <p:txBody>
          <a:bodyPr/>
          <a:lstStyle/>
          <a:p>
            <a:r>
              <a:rPr lang="en-US" dirty="0" smtClean="0"/>
              <a:t/>
            </a:r>
            <a:br>
              <a:rPr lang="en-US" dirty="0" smtClean="0"/>
            </a:br>
            <a:r>
              <a:rPr lang="en-US" sz="3600" dirty="0" smtClean="0"/>
              <a:t>Non-Parametric Spectral Estimation</a:t>
            </a:r>
            <a:endParaRPr lang="en-US" sz="3600" dirty="0"/>
          </a:p>
        </p:txBody>
      </p:sp>
      <p:sp>
        <p:nvSpPr>
          <p:cNvPr id="3" name="Subtitle 2"/>
          <p:cNvSpPr>
            <a:spLocks noGrp="1"/>
          </p:cNvSpPr>
          <p:nvPr>
            <p:ph type="subTitle" idx="1"/>
          </p:nvPr>
        </p:nvSpPr>
        <p:spPr>
          <a:xfrm>
            <a:off x="2743200" y="2819400"/>
            <a:ext cx="6400800" cy="1752600"/>
          </a:xfrm>
        </p:spPr>
        <p:txBody>
          <a:bodyPr/>
          <a:lstStyle/>
          <a:p>
            <a:pPr algn="l">
              <a:buFont typeface="Wingdings" pitchFamily="2" charset="2"/>
              <a:buChar char="q"/>
            </a:pPr>
            <a:r>
              <a:rPr lang="en-US" dirty="0" smtClean="0"/>
              <a:t> </a:t>
            </a:r>
            <a:r>
              <a:rPr lang="en-US" dirty="0" err="1" smtClean="0"/>
              <a:t>Periodogram</a:t>
            </a:r>
            <a:endParaRPr lang="en-US" dirty="0" smtClean="0"/>
          </a:p>
          <a:p>
            <a:pPr algn="l">
              <a:buFont typeface="Wingdings" pitchFamily="2" charset="2"/>
              <a:buChar char="q"/>
            </a:pPr>
            <a:r>
              <a:rPr lang="en-US" dirty="0" smtClean="0"/>
              <a:t> Windowed </a:t>
            </a:r>
            <a:r>
              <a:rPr lang="en-US" dirty="0" err="1" smtClean="0"/>
              <a:t>Periodogram</a:t>
            </a:r>
            <a:endParaRPr lang="en-US" dirty="0" smtClean="0"/>
          </a:p>
          <a:p>
            <a:pPr algn="l">
              <a:buFont typeface="Wingdings" pitchFamily="2" charset="2"/>
              <a:buChar char="q"/>
            </a:pPr>
            <a:r>
              <a:rPr lang="en-US" dirty="0" smtClean="0"/>
              <a:t> Averaged </a:t>
            </a:r>
            <a:r>
              <a:rPr lang="en-US" dirty="0" err="1" smtClean="0"/>
              <a:t>Periodogram</a:t>
            </a:r>
            <a:endParaRPr lang="en-US" dirty="0" smtClean="0"/>
          </a:p>
          <a:p>
            <a:pPr algn="l">
              <a:buFont typeface="Wingdings" pitchFamily="2" charset="2"/>
              <a:buChar char="q"/>
            </a:pPr>
            <a:r>
              <a:rPr lang="en-US" dirty="0" smtClean="0"/>
              <a:t> Windowed &amp; Averaged </a:t>
            </a:r>
            <a:r>
              <a:rPr lang="en-US" dirty="0" err="1" smtClean="0"/>
              <a:t>Periodogram</a:t>
            </a:r>
            <a:endParaRPr lang="en-US" dirty="0" smtClean="0"/>
          </a:p>
          <a:p>
            <a:pPr algn="l">
              <a:buFont typeface="Wingdings" pitchFamily="2" charset="2"/>
              <a:buChar char="q"/>
            </a:pPr>
            <a:r>
              <a:rPr lang="en-US" dirty="0" smtClean="0"/>
              <a:t> Blackman-</a:t>
            </a:r>
            <a:r>
              <a:rPr lang="en-US" dirty="0" err="1" smtClean="0"/>
              <a:t>Tukey</a:t>
            </a:r>
            <a:r>
              <a:rPr lang="en-US" dirty="0" smtClean="0"/>
              <a:t> Method</a:t>
            </a:r>
          </a:p>
          <a:p>
            <a:pPr algn="l">
              <a:buFont typeface="Wingdings" pitchFamily="2" charset="2"/>
              <a:buChar char="q"/>
            </a:pPr>
            <a:r>
              <a:rPr lang="en-US" dirty="0" smtClean="0"/>
              <a:t> Minimum Variance Method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Non-Parametric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11</a:t>
            </a:fld>
            <a:endParaRPr lang="en-US" sz="1200">
              <a:solidFill>
                <a:srgbClr val="003399"/>
              </a:solidFill>
            </a:endParaRPr>
          </a:p>
        </p:txBody>
      </p:sp>
      <p:pic>
        <p:nvPicPr>
          <p:cNvPr id="83970" name="Picture 2"/>
          <p:cNvPicPr>
            <a:picLocks noGrp="1" noChangeAspect="1" noChangeArrowheads="1"/>
          </p:cNvPicPr>
          <p:nvPr>
            <p:ph idx="1"/>
          </p:nvPr>
        </p:nvPicPr>
        <p:blipFill>
          <a:blip r:embed="rId2" cstate="print"/>
          <a:srcRect/>
          <a:stretch>
            <a:fillRect/>
          </a:stretch>
        </p:blipFill>
        <p:spPr bwMode="auto">
          <a:xfrm>
            <a:off x="685800" y="1476673"/>
            <a:ext cx="7772400" cy="39046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12</a:t>
            </a:fld>
            <a:endParaRPr lang="en-US" sz="1200">
              <a:solidFill>
                <a:srgbClr val="003399"/>
              </a:solidFill>
            </a:endParaRPr>
          </a:p>
        </p:txBody>
      </p:sp>
      <p:pic>
        <p:nvPicPr>
          <p:cNvPr id="84994" name="Picture 2"/>
          <p:cNvPicPr>
            <a:picLocks noGrp="1" noChangeAspect="1" noChangeArrowheads="1"/>
          </p:cNvPicPr>
          <p:nvPr>
            <p:ph idx="1"/>
          </p:nvPr>
        </p:nvPicPr>
        <p:blipFill>
          <a:blip r:embed="rId2" cstate="print"/>
          <a:srcRect/>
          <a:stretch>
            <a:fillRect/>
          </a:stretch>
        </p:blipFill>
        <p:spPr bwMode="auto">
          <a:xfrm>
            <a:off x="914400" y="954428"/>
            <a:ext cx="7315200" cy="47605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a:t>
            </a:r>
            <a:endParaRPr lang="en-US" dirty="0"/>
          </a:p>
        </p:txBody>
      </p:sp>
      <p:sp>
        <p:nvSpPr>
          <p:cNvPr id="3" name="Content Placeholder 2"/>
          <p:cNvSpPr>
            <a:spLocks noGrp="1"/>
          </p:cNvSpPr>
          <p:nvPr>
            <p:ph idx="1"/>
          </p:nvPr>
        </p:nvSpPr>
        <p:spPr>
          <a:xfrm>
            <a:off x="685800" y="838200"/>
            <a:ext cx="7924800" cy="5181600"/>
          </a:xfrm>
        </p:spPr>
        <p:txBody>
          <a:bodyPr/>
          <a:lstStyle/>
          <a:p>
            <a:r>
              <a:rPr lang="en-US" b="1" u="sng" dirty="0" err="1" smtClean="0">
                <a:solidFill>
                  <a:schemeClr val="tx1"/>
                </a:solidFill>
                <a:latin typeface="+mj-lt"/>
                <a:ea typeface="+mn-ea"/>
                <a:cs typeface="+mn-cs"/>
              </a:rPr>
              <a:t>Periodogram</a:t>
            </a:r>
            <a:r>
              <a:rPr lang="en-US" b="1" u="sng" dirty="0" smtClean="0">
                <a:solidFill>
                  <a:schemeClr val="tx1"/>
                </a:solidFill>
                <a:latin typeface="+mj-lt"/>
                <a:ea typeface="+mn-ea"/>
                <a:cs typeface="+mn-cs"/>
              </a:rPr>
              <a:t> –Definition</a:t>
            </a:r>
          </a:p>
          <a:p>
            <a:pPr>
              <a:buNone/>
            </a:pPr>
            <a:r>
              <a:rPr lang="en-US" dirty="0" smtClean="0"/>
              <a:t>	Based on:</a:t>
            </a:r>
            <a:r>
              <a:rPr lang="en-US" dirty="0" smtClean="0">
                <a:solidFill>
                  <a:schemeClr val="tx1"/>
                </a:solidFill>
                <a:latin typeface="+mj-lt"/>
                <a:ea typeface="+mn-ea"/>
                <a:cs typeface="+mn-cs"/>
              </a:rPr>
              <a:t> </a:t>
            </a:r>
          </a:p>
          <a:p>
            <a:pPr>
              <a:buNone/>
            </a:pPr>
            <a:endParaRPr lang="en-US" dirty="0" smtClean="0"/>
          </a:p>
          <a:p>
            <a:pPr>
              <a:buNone/>
            </a:pPr>
            <a:endParaRPr lang="en-US" sz="1400" dirty="0" smtClean="0"/>
          </a:p>
          <a:p>
            <a:pPr>
              <a:buNone/>
            </a:pPr>
            <a:r>
              <a:rPr lang="en-US" b="1" dirty="0" smtClean="0"/>
              <a:t>	</a:t>
            </a:r>
            <a:r>
              <a:rPr lang="en-US" dirty="0" smtClean="0"/>
              <a:t>In practice, we have one set of finite-duration data. Two practical problems:</a:t>
            </a:r>
          </a:p>
          <a:p>
            <a:pPr>
              <a:buNone/>
            </a:pPr>
            <a:r>
              <a:rPr lang="en-US" dirty="0" smtClean="0"/>
              <a:t>		1. Can’t do the expected value</a:t>
            </a:r>
          </a:p>
          <a:p>
            <a:pPr>
              <a:buNone/>
            </a:pPr>
            <a:r>
              <a:rPr lang="en-US" dirty="0" smtClean="0"/>
              <a:t>		2. Can’t do the limit.</a:t>
            </a:r>
          </a:p>
          <a:p>
            <a:pPr>
              <a:buNone/>
            </a:pPr>
            <a:r>
              <a:rPr lang="en-US" dirty="0" smtClean="0"/>
              <a:t>	The </a:t>
            </a:r>
            <a:r>
              <a:rPr lang="en-US" dirty="0" err="1" smtClean="0"/>
              <a:t>periodogram</a:t>
            </a:r>
            <a:r>
              <a:rPr lang="en-US" dirty="0" smtClean="0"/>
              <a:t> is a method that ignores them both:</a:t>
            </a:r>
          </a:p>
          <a:p>
            <a:pPr>
              <a:buNone/>
            </a:pPr>
            <a:endParaRPr lang="en-US" dirty="0" smtClean="0"/>
          </a:p>
          <a:p>
            <a:pPr>
              <a:buNone/>
            </a:pPr>
            <a:endParaRPr lang="en-US" dirty="0" smtClean="0"/>
          </a:p>
          <a:p>
            <a:pPr>
              <a:buNone/>
            </a:pPr>
            <a:endParaRPr lang="en-US" sz="1800" dirty="0" smtClean="0"/>
          </a:p>
          <a:p>
            <a:endParaRPr lang="en-US" sz="800" dirty="0" smtClean="0"/>
          </a:p>
          <a:p>
            <a:pPr>
              <a:buNone/>
            </a:pPr>
            <a:r>
              <a:rPr lang="en-US" dirty="0" smtClean="0"/>
              <a:t>	In practice, we compute this using the DFT (possibly using zero-padding) –which computes the DTFT at discrete frequency points  (DFT bins).</a:t>
            </a:r>
          </a:p>
          <a:p>
            <a:pPr>
              <a:buNone/>
            </a:pPr>
            <a:endParaRPr lang="en-US" dirty="0" smtClean="0">
              <a:solidFill>
                <a:schemeClr val="tx1"/>
              </a:solidFill>
              <a:latin typeface="+mj-lt"/>
              <a:ea typeface="+mn-ea"/>
              <a:cs typeface="+mn-cs"/>
            </a:endParaRPr>
          </a:p>
          <a:p>
            <a:endParaRPr lang="en-US" dirty="0"/>
          </a:p>
        </p:txBody>
      </p:sp>
      <p:sp>
        <p:nvSpPr>
          <p:cNvPr id="4" name="Date Placeholder 3"/>
          <p:cNvSpPr>
            <a:spLocks noGrp="1"/>
          </p:cNvSpPr>
          <p:nvPr>
            <p:ph type="dt" sz="half" idx="10"/>
          </p:nvPr>
        </p:nvSpPr>
        <p:spPr/>
        <p:txBody>
          <a:bodyPr/>
          <a:lstStyle/>
          <a:p>
            <a:pPr>
              <a:defRPr/>
            </a:pPr>
            <a:r>
              <a:rPr lang="en-US" dirty="0" smtClean="0"/>
              <a:t>		 </a:t>
            </a:r>
            <a:r>
              <a:rPr lang="en-US" sz="1200" dirty="0" smtClean="0"/>
              <a:t> </a:t>
            </a:r>
            <a:fld id="{BDBE29D3-14C9-4C20-B608-97FDCAB6236C}" type="slidenum">
              <a:rPr lang="en-US" sz="1200" smtClean="0">
                <a:solidFill>
                  <a:srgbClr val="003399"/>
                </a:solidFill>
              </a:rPr>
              <a:pPr>
                <a:defRPr/>
              </a:pPr>
              <a:t>13</a:t>
            </a:fld>
            <a:endParaRPr lang="en-US" sz="1200" dirty="0">
              <a:solidFill>
                <a:srgbClr val="003399"/>
              </a:solidFill>
            </a:endParaRPr>
          </a:p>
        </p:txBody>
      </p:sp>
      <p:pic>
        <p:nvPicPr>
          <p:cNvPr id="86018" name="Picture 2"/>
          <p:cNvPicPr>
            <a:picLocks noChangeAspect="1" noChangeArrowheads="1"/>
          </p:cNvPicPr>
          <p:nvPr/>
        </p:nvPicPr>
        <p:blipFill>
          <a:blip r:embed="rId2" cstate="print"/>
          <a:srcRect/>
          <a:stretch>
            <a:fillRect/>
          </a:stretch>
        </p:blipFill>
        <p:spPr bwMode="auto">
          <a:xfrm>
            <a:off x="2767013" y="1275398"/>
            <a:ext cx="3633787" cy="934402"/>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2971800" y="4030455"/>
            <a:ext cx="3048000" cy="11511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(2)</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–Computation</a:t>
            </a:r>
          </a:p>
          <a:p>
            <a:pPr>
              <a:buNone/>
            </a:pPr>
            <a:r>
              <a:rPr lang="en-US" dirty="0" smtClean="0"/>
              <a:t>	In practice, we compute this using the DFT (FFT) (usually using zero-padding) –which computes the DTFT at discrete frequency points (DFT bins):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14</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436442" y="2298943"/>
            <a:ext cx="4802558" cy="158725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066800" y="4101141"/>
            <a:ext cx="7202699" cy="16900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(3)</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–viewed as Filter Bank</a:t>
            </a:r>
          </a:p>
          <a:p>
            <a:pPr>
              <a:buNone/>
            </a:pPr>
            <a:r>
              <a:rPr lang="en-US" dirty="0" smtClean="0"/>
              <a:t>	Although we always implement the </a:t>
            </a:r>
            <a:r>
              <a:rPr lang="en-US" dirty="0" err="1" smtClean="0"/>
              <a:t>periodogram</a:t>
            </a:r>
            <a:r>
              <a:rPr lang="en-US" dirty="0" smtClean="0"/>
              <a:t> using the DFT, it is helpful to interpret it as a filter bank.</a:t>
            </a:r>
          </a:p>
          <a:p>
            <a:pPr>
              <a:buNone/>
            </a:pPr>
            <a:r>
              <a:rPr lang="en-US" dirty="0" smtClean="0"/>
              <a:t>	Define the impulse response of an FIR filter as:</a:t>
            </a:r>
          </a:p>
          <a:p>
            <a:pPr>
              <a:buNone/>
            </a:pPr>
            <a:endParaRPr lang="en-US" dirty="0" smtClean="0"/>
          </a:p>
          <a:p>
            <a:pPr>
              <a:buNone/>
            </a:pPr>
            <a:endParaRPr lang="en-US" dirty="0" smtClean="0"/>
          </a:p>
          <a:p>
            <a:pPr>
              <a:buNone/>
            </a:pPr>
            <a:endParaRPr lang="en-US" dirty="0" smtClean="0"/>
          </a:p>
          <a:p>
            <a:pPr>
              <a:buNone/>
            </a:pPr>
            <a:endParaRPr lang="en-US" sz="1000" dirty="0" smtClean="0"/>
          </a:p>
          <a:p>
            <a:pPr>
              <a:buNone/>
            </a:pPr>
            <a:r>
              <a:rPr lang="en-US" dirty="0" smtClean="0"/>
              <a:t>	Frequency Response of this filter is: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15</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3068956" y="2286001"/>
            <a:ext cx="2987040" cy="1066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421466" y="3962400"/>
            <a:ext cx="4436534" cy="1524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(4)</a:t>
            </a:r>
            <a:endParaRPr lang="en-US" dirty="0"/>
          </a:p>
        </p:txBody>
      </p:sp>
      <p:sp>
        <p:nvSpPr>
          <p:cNvPr id="3" name="Content Placeholder 2"/>
          <p:cNvSpPr>
            <a:spLocks noGrp="1"/>
          </p:cNvSpPr>
          <p:nvPr>
            <p:ph idx="1"/>
          </p:nvPr>
        </p:nvSpPr>
        <p:spPr/>
        <p:txBody>
          <a:bodyPr/>
          <a:lstStyle/>
          <a:p>
            <a:pPr>
              <a:buNone/>
            </a:pPr>
            <a:r>
              <a:rPr lang="en-US" dirty="0" smtClean="0"/>
              <a:t>	Now the output of the </a:t>
            </a:r>
            <a:r>
              <a:rPr lang="en-US" i="1" dirty="0" err="1" smtClean="0"/>
              <a:t>i</a:t>
            </a:r>
            <a:r>
              <a:rPr lang="en-US" i="1" baseline="30000" dirty="0" err="1" smtClean="0"/>
              <a:t>th</a:t>
            </a:r>
            <a:r>
              <a:rPr lang="en-US" i="1" dirty="0" smtClean="0"/>
              <a:t> </a:t>
            </a:r>
            <a:r>
              <a:rPr lang="en-US" dirty="0" smtClean="0"/>
              <a:t>filter is:</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Now one estimate of the power at the output of this filter is:              for any value of </a:t>
            </a:r>
            <a:r>
              <a:rPr lang="en-US" i="1" dirty="0" smtClean="0"/>
              <a:t>n. </a:t>
            </a:r>
            <a:r>
              <a:rPr lang="en-US" dirty="0" smtClean="0"/>
              <a:t>Choosing</a:t>
            </a:r>
            <a:r>
              <a:rPr lang="en-US" i="1" dirty="0" smtClean="0"/>
              <a:t> n= N-</a:t>
            </a:r>
            <a:r>
              <a:rPr lang="en-US" dirty="0" smtClean="0"/>
              <a:t>1 gives the </a:t>
            </a:r>
            <a:r>
              <a:rPr lang="en-US" dirty="0" err="1" smtClean="0"/>
              <a:t>periodogram</a:t>
            </a:r>
            <a:r>
              <a:rPr lang="en-US" dirty="0" smtClean="0"/>
              <a:t>:</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16</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2573339" y="1238359"/>
            <a:ext cx="3979861" cy="15810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7239000" y="3031749"/>
            <a:ext cx="762000" cy="397251"/>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1143000" y="3810000"/>
            <a:ext cx="7052312" cy="1981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(5)</a:t>
            </a:r>
            <a:endParaRPr lang="en-US" dirty="0"/>
          </a:p>
        </p:txBody>
      </p:sp>
      <p:sp>
        <p:nvSpPr>
          <p:cNvPr id="3" name="Content Placeholder 2"/>
          <p:cNvSpPr>
            <a:spLocks noGrp="1"/>
          </p:cNvSpPr>
          <p:nvPr>
            <p:ph idx="1"/>
          </p:nvPr>
        </p:nvSpPr>
        <p:spPr/>
        <p:txBody>
          <a:bodyPr/>
          <a:lstStyle/>
          <a:p>
            <a:r>
              <a:rPr lang="en-US" b="1" u="sng" dirty="0" err="1" smtClean="0"/>
              <a:t>Periodogram</a:t>
            </a:r>
            <a:r>
              <a:rPr lang="en-US" b="1" u="sng" dirty="0" smtClean="0"/>
              <a:t> –Performance</a:t>
            </a:r>
          </a:p>
          <a:p>
            <a:pPr>
              <a:buNone/>
            </a:pPr>
            <a:r>
              <a:rPr lang="en-US" dirty="0" smtClean="0"/>
              <a:t>	For a good PSD estimate we’d like to have (at the very least):</a:t>
            </a:r>
          </a:p>
          <a:p>
            <a:pPr>
              <a:buNone/>
            </a:pPr>
            <a:endParaRPr lang="en-US" dirty="0" smtClean="0"/>
          </a:p>
          <a:p>
            <a:pPr>
              <a:buNone/>
            </a:pPr>
            <a:endParaRPr lang="en-US" dirty="0" smtClean="0"/>
          </a:p>
          <a:p>
            <a:pPr>
              <a:buNone/>
            </a:pPr>
            <a:endParaRPr lang="en-US" dirty="0" smtClean="0"/>
          </a:p>
          <a:p>
            <a:pPr>
              <a:buNone/>
            </a:pPr>
            <a:endParaRPr lang="en-US" sz="800" dirty="0" smtClean="0"/>
          </a:p>
          <a:p>
            <a:pPr>
              <a:buNone/>
            </a:pPr>
            <a:r>
              <a:rPr lang="en-US" dirty="0" smtClean="0"/>
              <a:t>	Actually, we would prefer it to be unbiased even for finite </a:t>
            </a:r>
            <a:r>
              <a:rPr lang="en-US" i="1" dirty="0" smtClean="0"/>
              <a:t>N.</a:t>
            </a:r>
          </a:p>
          <a:p>
            <a:pPr>
              <a:buNone/>
            </a:pPr>
            <a:endParaRPr lang="en-US" i="1" dirty="0" smtClean="0"/>
          </a:p>
          <a:p>
            <a:pPr>
              <a:buNone/>
            </a:pPr>
            <a:r>
              <a:rPr lang="en-US" i="1" dirty="0" smtClean="0"/>
              <a:t>	</a:t>
            </a:r>
            <a:r>
              <a:rPr lang="en-US" dirty="0" smtClean="0"/>
              <a:t>Does the </a:t>
            </a:r>
            <a:r>
              <a:rPr lang="en-US" dirty="0" err="1" smtClean="0"/>
              <a:t>periodogram</a:t>
            </a:r>
            <a:r>
              <a:rPr lang="en-US" dirty="0" smtClean="0"/>
              <a:t> have these characteristics?</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17</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3048000" y="1676400"/>
            <a:ext cx="2438400" cy="1054359"/>
          </a:xfrm>
          <a:prstGeom prst="rect">
            <a:avLst/>
          </a:prstGeom>
          <a:noFill/>
          <a:ln w="9525">
            <a:noFill/>
            <a:miter lim="800000"/>
            <a:headEnd/>
            <a:tailEnd/>
          </a:ln>
          <a:effectLst/>
        </p:spPr>
      </p:pic>
      <p:sp>
        <p:nvSpPr>
          <p:cNvPr id="6" name="TextBox 5"/>
          <p:cNvSpPr txBox="1"/>
          <p:nvPr/>
        </p:nvSpPr>
        <p:spPr>
          <a:xfrm>
            <a:off x="6096000" y="1349514"/>
            <a:ext cx="2553904" cy="707886"/>
          </a:xfrm>
          <a:prstGeom prst="rect">
            <a:avLst/>
          </a:prstGeom>
          <a:noFill/>
        </p:spPr>
        <p:txBody>
          <a:bodyPr wrap="none" rtlCol="0">
            <a:spAutoFit/>
          </a:bodyPr>
          <a:lstStyle/>
          <a:p>
            <a:endParaRPr lang="en-US" dirty="0" smtClean="0"/>
          </a:p>
          <a:p>
            <a:r>
              <a:rPr lang="en-US" dirty="0" smtClean="0"/>
              <a:t>: Asymptotic unbiased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(6)</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#1: </a:t>
            </a:r>
            <a:r>
              <a:rPr lang="en-US" dirty="0" smtClean="0"/>
              <a:t>The </a:t>
            </a:r>
            <a:r>
              <a:rPr lang="en-US" dirty="0" err="1" smtClean="0"/>
              <a:t>periodogram</a:t>
            </a:r>
            <a:r>
              <a:rPr lang="en-US" dirty="0" smtClean="0"/>
              <a:t> is </a:t>
            </a:r>
            <a:r>
              <a:rPr lang="en-US" b="1" dirty="0" smtClean="0"/>
              <a:t>biased</a:t>
            </a:r>
            <a:r>
              <a:rPr lang="en-US" dirty="0" smtClean="0"/>
              <a:t>.</a:t>
            </a:r>
          </a:p>
          <a:p>
            <a:pPr>
              <a:buNone/>
            </a:pPr>
            <a:r>
              <a:rPr lang="en-US" b="1" dirty="0" smtClean="0"/>
              <a:t>	Property #2: </a:t>
            </a:r>
            <a:r>
              <a:rPr lang="en-US" dirty="0" smtClean="0"/>
              <a:t>But, the </a:t>
            </a:r>
            <a:r>
              <a:rPr lang="en-US" dirty="0" err="1" smtClean="0"/>
              <a:t>periodogram</a:t>
            </a:r>
            <a:r>
              <a:rPr lang="en-US" dirty="0" smtClean="0"/>
              <a:t> is </a:t>
            </a:r>
            <a:r>
              <a:rPr lang="en-US" b="1" dirty="0" smtClean="0"/>
              <a:t>asymptotically unbiased</a:t>
            </a:r>
            <a:r>
              <a:rPr lang="en-US" dirty="0" smtClean="0"/>
              <a:t>.</a:t>
            </a:r>
          </a:p>
          <a:p>
            <a:pPr>
              <a:buNone/>
            </a:pPr>
            <a:endParaRPr lang="en-US" dirty="0" smtClean="0"/>
          </a:p>
          <a:p>
            <a:pPr>
              <a:buNone/>
            </a:pPr>
            <a:r>
              <a:rPr lang="en-US" dirty="0" smtClean="0"/>
              <a:t>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18</a:t>
            </a:fld>
            <a:endParaRPr lang="en-US" sz="1200">
              <a:solidFill>
                <a:srgbClr val="0033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(7)</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Proof: </a:t>
            </a:r>
            <a:r>
              <a:rPr lang="en-US" dirty="0" smtClean="0"/>
              <a:t>Taking the expected value of the </a:t>
            </a:r>
            <a:r>
              <a:rPr lang="en-US" dirty="0" err="1" smtClean="0"/>
              <a:t>periodogram</a:t>
            </a:r>
            <a:r>
              <a:rPr lang="en-US" dirty="0" smtClean="0"/>
              <a:t> gives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19</a:t>
            </a:fld>
            <a:endParaRPr lang="en-US" sz="1200">
              <a:solidFill>
                <a:srgbClr val="003399"/>
              </a:solidFill>
            </a:endParaRPr>
          </a:p>
        </p:txBody>
      </p:sp>
      <p:pic>
        <p:nvPicPr>
          <p:cNvPr id="5" name="Picture 2"/>
          <p:cNvPicPr>
            <a:picLocks noChangeAspect="1" noChangeArrowheads="1"/>
          </p:cNvPicPr>
          <p:nvPr/>
        </p:nvPicPr>
        <p:blipFill>
          <a:blip r:embed="rId2" cstate="print"/>
          <a:srcRect/>
          <a:stretch>
            <a:fillRect/>
          </a:stretch>
        </p:blipFill>
        <p:spPr bwMode="auto">
          <a:xfrm>
            <a:off x="1295400" y="1295400"/>
            <a:ext cx="4800600" cy="4539342"/>
          </a:xfrm>
          <a:prstGeom prst="rect">
            <a:avLst/>
          </a:prstGeom>
          <a:noFill/>
          <a:ln w="9525">
            <a:noFill/>
            <a:miter lim="800000"/>
            <a:headEnd/>
            <a:tailEnd/>
          </a:ln>
          <a:effectLst/>
        </p:spPr>
      </p:pic>
      <p:sp>
        <p:nvSpPr>
          <p:cNvPr id="6" name="TextBox 5"/>
          <p:cNvSpPr txBox="1"/>
          <p:nvPr/>
        </p:nvSpPr>
        <p:spPr>
          <a:xfrm>
            <a:off x="6172200" y="3172361"/>
            <a:ext cx="2464136" cy="1323439"/>
          </a:xfrm>
          <a:prstGeom prst="rect">
            <a:avLst/>
          </a:prstGeom>
          <a:noFill/>
        </p:spPr>
        <p:txBody>
          <a:bodyPr wrap="none" rtlCol="0">
            <a:spAutoFit/>
          </a:bodyPr>
          <a:lstStyle/>
          <a:p>
            <a:endParaRPr lang="en-US" dirty="0" smtClean="0"/>
          </a:p>
          <a:p>
            <a:r>
              <a:rPr lang="en-US" dirty="0" smtClean="0">
                <a:latin typeface="Times New Roman" pitchFamily="18" charset="0"/>
                <a:cs typeface="Times New Roman" pitchFamily="18" charset="0"/>
              </a:rPr>
              <a:t>Sum on diagonals</a:t>
            </a:r>
          </a:p>
          <a:p>
            <a:r>
              <a:rPr lang="en-US" i="1" dirty="0" err="1" smtClean="0">
                <a:latin typeface="Times New Roman" pitchFamily="18" charset="0"/>
                <a:cs typeface="Times New Roman" pitchFamily="18" charset="0"/>
              </a:rPr>
              <a:t>r</a:t>
            </a:r>
            <a:r>
              <a:rPr lang="en-US" i="1" baseline="-25000" dirty="0" err="1"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n-m</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constant on </a:t>
            </a:r>
          </a:p>
          <a:p>
            <a:r>
              <a:rPr lang="en-US" dirty="0" smtClean="0">
                <a:latin typeface="Times New Roman" pitchFamily="18" charset="0"/>
                <a:cs typeface="Times New Roman" pitchFamily="18" charset="0"/>
              </a:rPr>
              <a:t>each diagonal </a:t>
            </a:r>
            <a:endParaRPr lang="en-US" dirty="0">
              <a:latin typeface="Times New Roman" pitchFamily="18" charset="0"/>
              <a:cs typeface="Times New Roman" pitchFamily="18" charset="0"/>
            </a:endParaRPr>
          </a:p>
        </p:txBody>
      </p:sp>
      <p:sp>
        <p:nvSpPr>
          <p:cNvPr id="7" name="TextBox 6"/>
          <p:cNvSpPr txBox="1"/>
          <p:nvPr/>
        </p:nvSpPr>
        <p:spPr>
          <a:xfrm>
            <a:off x="6122356" y="4927937"/>
            <a:ext cx="2107244" cy="1015663"/>
          </a:xfrm>
          <a:prstGeom prst="rect">
            <a:avLst/>
          </a:prstGeom>
          <a:noFill/>
        </p:spPr>
        <p:txBody>
          <a:bodyPr wrap="none" rtlCol="0">
            <a:spAutoFit/>
          </a:bodyPr>
          <a:lstStyle/>
          <a:p>
            <a:r>
              <a:rPr lang="en-US" dirty="0" smtClean="0">
                <a:latin typeface="Times New Roman" pitchFamily="18" charset="0"/>
                <a:cs typeface="Times New Roman" pitchFamily="18" charset="0"/>
              </a:rPr>
              <a:t>Bartlett (Triangle) </a:t>
            </a:r>
          </a:p>
          <a:p>
            <a:r>
              <a:rPr lang="en-US" dirty="0" smtClean="0">
                <a:latin typeface="Times New Roman" pitchFamily="18" charset="0"/>
                <a:cs typeface="Times New Roman" pitchFamily="18" charset="0"/>
              </a:rPr>
              <a:t>window</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		 </a:t>
            </a:r>
            <a:r>
              <a:rPr lang="en-US" sz="1200"/>
              <a:t> </a:t>
            </a:r>
            <a:fld id="{7365D4A1-0019-48DA-ACD0-5F47666C5E66}" type="slidenum">
              <a:rPr lang="en-US" sz="1200">
                <a:solidFill>
                  <a:srgbClr val="003399"/>
                </a:solidFill>
              </a:rPr>
              <a:pPr>
                <a:defRPr/>
              </a:pPr>
              <a:t>2</a:t>
            </a:fld>
            <a:endParaRPr lang="en-US" sz="1200">
              <a:solidFill>
                <a:srgbClr val="003399"/>
              </a:solidFill>
            </a:endParaRPr>
          </a:p>
        </p:txBody>
      </p:sp>
      <p:sp>
        <p:nvSpPr>
          <p:cNvPr id="14339" name="Rectangle 2"/>
          <p:cNvSpPr>
            <a:spLocks noGrp="1" noChangeArrowheads="1"/>
          </p:cNvSpPr>
          <p:nvPr>
            <p:ph type="title"/>
          </p:nvPr>
        </p:nvSpPr>
        <p:spPr/>
        <p:txBody>
          <a:bodyPr/>
          <a:lstStyle/>
          <a:p>
            <a:r>
              <a:rPr lang="en-US" sz="2800" dirty="0" smtClean="0"/>
              <a:t>References</a:t>
            </a:r>
          </a:p>
        </p:txBody>
      </p:sp>
      <p:sp>
        <p:nvSpPr>
          <p:cNvPr id="14340" name="Rectangle 3"/>
          <p:cNvSpPr>
            <a:spLocks noGrp="1" noChangeArrowheads="1"/>
          </p:cNvSpPr>
          <p:nvPr>
            <p:ph type="body" idx="1"/>
          </p:nvPr>
        </p:nvSpPr>
        <p:spPr>
          <a:xfrm>
            <a:off x="838200" y="685800"/>
            <a:ext cx="7620000" cy="5257800"/>
          </a:xfrm>
        </p:spPr>
        <p:txBody>
          <a:bodyPr/>
          <a:lstStyle/>
          <a:p>
            <a:pPr>
              <a:buFont typeface="Wingdings" pitchFamily="2" charset="2"/>
              <a:buNone/>
            </a:pPr>
            <a:endParaRPr lang="en-US" sz="5400" dirty="0" smtClean="0"/>
          </a:p>
          <a:p>
            <a:pPr>
              <a:buFont typeface="Wingdings" pitchFamily="2" charset="2"/>
              <a:buNone/>
            </a:pPr>
            <a:r>
              <a:rPr lang="en-US" sz="2000" b="1" dirty="0" smtClean="0">
                <a:latin typeface="Times New Roman" pitchFamily="18" charset="0"/>
                <a:cs typeface="Times New Roman" pitchFamily="18" charset="0"/>
              </a:rPr>
              <a:t>[1] </a:t>
            </a:r>
            <a:r>
              <a:rPr lang="en-US" sz="2000" b="1" dirty="0" err="1" smtClean="0"/>
              <a:t>Proakis</a:t>
            </a:r>
            <a:r>
              <a:rPr lang="en-US" sz="2000" b="1" dirty="0" smtClean="0"/>
              <a:t> and </a:t>
            </a:r>
            <a:r>
              <a:rPr lang="en-US" sz="2000" b="1" dirty="0" err="1" smtClean="0"/>
              <a:t>Manolakis</a:t>
            </a:r>
            <a:r>
              <a:rPr lang="en-US" sz="2000" b="1" dirty="0" smtClean="0"/>
              <a:t>, </a:t>
            </a:r>
            <a:r>
              <a:rPr lang="en-US" sz="2000" b="1" i="1" dirty="0" smtClean="0"/>
              <a:t>Digital Signal Processing</a:t>
            </a:r>
            <a:r>
              <a:rPr lang="en-US" sz="2000" b="1" dirty="0" smtClean="0"/>
              <a:t>, 3</a:t>
            </a:r>
            <a:r>
              <a:rPr lang="en-US" sz="2000" b="1" baseline="30000" dirty="0" smtClean="0"/>
              <a:t>rd</a:t>
            </a:r>
            <a:r>
              <a:rPr lang="en-US" sz="2000" b="1" dirty="0" smtClean="0"/>
              <a:t> Ed. (1996), 4</a:t>
            </a:r>
            <a:r>
              <a:rPr lang="en-US" sz="2000" b="1" baseline="30000" dirty="0" smtClean="0"/>
              <a:t>th</a:t>
            </a:r>
            <a:r>
              <a:rPr lang="en-US" sz="2000" b="1" dirty="0" smtClean="0"/>
              <a:t> Ed. (2006), Prentice-Hall.</a:t>
            </a:r>
          </a:p>
          <a:p>
            <a:pPr>
              <a:buFont typeface="Wingdings" pitchFamily="2" charset="2"/>
              <a:buNone/>
            </a:pPr>
            <a:endParaRPr lang="en-US" sz="2000" b="1" dirty="0" smtClean="0">
              <a:latin typeface="Times New Roman" pitchFamily="18" charset="0"/>
              <a:cs typeface="Times New Roman" pitchFamily="18" charset="0"/>
            </a:endParaRPr>
          </a:p>
          <a:p>
            <a:pPr>
              <a:buFont typeface="Wingdings" pitchFamily="2" charset="2"/>
              <a:buNone/>
            </a:pPr>
            <a:r>
              <a:rPr lang="en-US" sz="2000" dirty="0" smtClean="0">
                <a:latin typeface="Times New Roman" pitchFamily="18" charset="0"/>
                <a:cs typeface="Times New Roman" pitchFamily="18" charset="0"/>
              </a:rPr>
              <a:t>[2] Steven M. Kay, </a:t>
            </a:r>
            <a:r>
              <a:rPr lang="en-US" sz="2000" i="1" dirty="0" smtClean="0">
                <a:latin typeface="Times New Roman" pitchFamily="18" charset="0"/>
                <a:cs typeface="Times New Roman" pitchFamily="18" charset="0"/>
              </a:rPr>
              <a:t>Fundamentals of Statistical Signal Processing: Estimation Theory</a:t>
            </a:r>
            <a:r>
              <a:rPr lang="en-US" sz="2000" dirty="0" smtClean="0">
                <a:latin typeface="Times New Roman" pitchFamily="18" charset="0"/>
                <a:cs typeface="Times New Roman" pitchFamily="18" charset="0"/>
              </a:rPr>
              <a:t>, Prentice Hall, 1993.</a:t>
            </a:r>
          </a:p>
          <a:p>
            <a:endParaRPr lang="en-US" sz="2000" b="1" dirty="0" smtClean="0">
              <a:latin typeface="Times New Roman" pitchFamily="18" charset="0"/>
              <a:cs typeface="Times New Roman" pitchFamily="18" charset="0"/>
            </a:endParaRPr>
          </a:p>
          <a:p>
            <a:pPr>
              <a:buFont typeface="Wingdings" pitchFamily="2" charset="2"/>
              <a:buNone/>
            </a:pPr>
            <a:r>
              <a:rPr lang="en-US" sz="2000" dirty="0" smtClean="0">
                <a:latin typeface="Times New Roman" pitchFamily="18" charset="0"/>
                <a:cs typeface="Times New Roman" pitchFamily="18" charset="0"/>
              </a:rPr>
              <a:t>[3] </a:t>
            </a:r>
            <a:r>
              <a:rPr lang="en-US" sz="2000" dirty="0" err="1" smtClean="0">
                <a:latin typeface="Times New Roman" pitchFamily="18" charset="0"/>
                <a:cs typeface="Times New Roman" pitchFamily="18" charset="0"/>
              </a:rPr>
              <a:t>Dimitris</a:t>
            </a:r>
            <a:r>
              <a:rPr lang="en-US" sz="2000" dirty="0" smtClean="0">
                <a:latin typeface="Times New Roman" pitchFamily="18" charset="0"/>
                <a:cs typeface="Times New Roman" pitchFamily="18" charset="0"/>
              </a:rPr>
              <a:t> G. </a:t>
            </a:r>
            <a:r>
              <a:rPr lang="en-US" sz="2000" dirty="0" err="1" smtClean="0">
                <a:latin typeface="Times New Roman" pitchFamily="18" charset="0"/>
                <a:cs typeface="Times New Roman" pitchFamily="18" charset="0"/>
              </a:rPr>
              <a:t>Manolakis</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Vinay</a:t>
            </a:r>
            <a:r>
              <a:rPr lang="en-US" sz="2000" dirty="0" smtClean="0">
                <a:latin typeface="Times New Roman" pitchFamily="18" charset="0"/>
                <a:cs typeface="Times New Roman" pitchFamily="18" charset="0"/>
              </a:rPr>
              <a:t> K. Ingle, Stephen M. </a:t>
            </a:r>
            <a:r>
              <a:rPr lang="en-US" sz="2000" dirty="0" err="1" smtClean="0">
                <a:latin typeface="Times New Roman" pitchFamily="18" charset="0"/>
                <a:cs typeface="Times New Roman" pitchFamily="18" charset="0"/>
              </a:rPr>
              <a:t>Kogon</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Statistical and Adaptive Signal Processing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Artech</a:t>
            </a:r>
            <a:r>
              <a:rPr lang="en-US" sz="2000" dirty="0" smtClean="0">
                <a:latin typeface="Times New Roman" pitchFamily="18" charset="0"/>
                <a:cs typeface="Times New Roman" pitchFamily="18" charset="0"/>
              </a:rPr>
              <a:t> House, 2005.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(8)</a:t>
            </a:r>
            <a:endParaRPr lang="en-US" dirty="0"/>
          </a:p>
        </p:txBody>
      </p:sp>
      <p:sp>
        <p:nvSpPr>
          <p:cNvPr id="3" name="Content Placeholder 2"/>
          <p:cNvSpPr>
            <a:spLocks noGrp="1"/>
          </p:cNvSpPr>
          <p:nvPr>
            <p:ph idx="1"/>
          </p:nvPr>
        </p:nvSpPr>
        <p:spPr/>
        <p:txBody>
          <a:bodyPr/>
          <a:lstStyle/>
          <a:p>
            <a:pPr>
              <a:buNone/>
            </a:pPr>
            <a:r>
              <a:rPr lang="en-US" dirty="0" smtClean="0"/>
              <a:t>	This shows that the </a:t>
            </a:r>
            <a:r>
              <a:rPr lang="en-US" dirty="0" err="1" smtClean="0"/>
              <a:t>periodogram</a:t>
            </a:r>
            <a:r>
              <a:rPr lang="en-US" dirty="0" smtClean="0"/>
              <a:t> is </a:t>
            </a:r>
            <a:r>
              <a:rPr lang="en-US" b="1" dirty="0" smtClean="0"/>
              <a:t>biased</a:t>
            </a:r>
            <a:r>
              <a:rPr lang="en-US" dirty="0" smtClean="0"/>
              <a:t>. </a:t>
            </a:r>
            <a:r>
              <a:rPr lang="en-US" b="1" dirty="0" smtClean="0"/>
              <a:t>The bias comes from the smoothing effect of Bartlett window.</a:t>
            </a:r>
          </a:p>
          <a:p>
            <a:pPr>
              <a:buNone/>
            </a:pPr>
            <a:r>
              <a:rPr lang="en-US" b="1" dirty="0" smtClean="0"/>
              <a:t>	</a:t>
            </a:r>
            <a:r>
              <a:rPr lang="en-US" dirty="0" smtClean="0"/>
              <a:t>(Smoothing also reduces the resolution of sharp spectral features)</a:t>
            </a:r>
          </a:p>
          <a:p>
            <a:pPr>
              <a:buNone/>
            </a:pPr>
            <a:endParaRPr lang="en-US" dirty="0" smtClean="0"/>
          </a:p>
          <a:p>
            <a:pPr>
              <a:buNone/>
            </a:pPr>
            <a:r>
              <a:rPr lang="en-US" dirty="0" smtClean="0"/>
              <a:t>	But, as </a:t>
            </a:r>
            <a:r>
              <a:rPr lang="en-US" i="1" dirty="0" smtClean="0"/>
              <a:t>N</a:t>
            </a:r>
            <a:r>
              <a:rPr lang="en-US" dirty="0" smtClean="0"/>
              <a:t>→∞, the Bartlett kernel tends to a delta function in the frequency domain, or –equivalently –in the time domain the Bartlett window tends 1:</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400" dirty="0" smtClean="0"/>
          </a:p>
          <a:p>
            <a:pPr>
              <a:buNone/>
            </a:pPr>
            <a:r>
              <a:rPr lang="en-US" dirty="0" smtClean="0"/>
              <a:t>	Thus, the </a:t>
            </a:r>
            <a:r>
              <a:rPr lang="en-US" dirty="0" err="1" smtClean="0"/>
              <a:t>periodogram</a:t>
            </a:r>
            <a:r>
              <a:rPr lang="en-US" dirty="0" smtClean="0"/>
              <a:t> is asymptotically unbiased.</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20</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2362200" y="3249405"/>
            <a:ext cx="4583988" cy="18559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(9)</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#3: </a:t>
            </a:r>
            <a:r>
              <a:rPr lang="en-US" dirty="0" smtClean="0"/>
              <a:t>The variance of the </a:t>
            </a:r>
            <a:r>
              <a:rPr lang="en-US" dirty="0" err="1" smtClean="0"/>
              <a:t>periodogram</a:t>
            </a:r>
            <a:r>
              <a:rPr lang="en-US" dirty="0" smtClean="0"/>
              <a:t> does not (in general) tend to zero as </a:t>
            </a:r>
            <a:r>
              <a:rPr lang="en-US" i="1" dirty="0" smtClean="0"/>
              <a:t>N→∞.</a:t>
            </a:r>
          </a:p>
          <a:p>
            <a:pPr>
              <a:buNone/>
            </a:pPr>
            <a:r>
              <a:rPr lang="en-US" i="1" dirty="0" smtClean="0"/>
              <a:t>	</a:t>
            </a:r>
            <a:endParaRPr lang="en-US" dirty="0" smtClean="0"/>
          </a:p>
          <a:p>
            <a:pPr>
              <a:buNone/>
            </a:pPr>
            <a:r>
              <a:rPr lang="en-US" b="1" dirty="0" smtClean="0"/>
              <a:t>	Proof: </a:t>
            </a:r>
            <a:r>
              <a:rPr lang="en-US" dirty="0" smtClean="0"/>
              <a:t>Difficult to prove for general case, so this is proved under the assumption: complex-valued white Gaussian process with zero mean and variance </a:t>
            </a:r>
            <a:r>
              <a:rPr lang="en-US" i="1" dirty="0" smtClean="0"/>
              <a:t>σ</a:t>
            </a:r>
            <a:r>
              <a:rPr lang="en-US" baseline="30000" dirty="0" smtClean="0"/>
              <a:t>2</a:t>
            </a:r>
            <a:r>
              <a:rPr lang="en-US" dirty="0" smtClean="0"/>
              <a:t>. </a:t>
            </a:r>
          </a:p>
          <a:p>
            <a:pPr>
              <a:buNone/>
            </a:pPr>
            <a:r>
              <a:rPr lang="en-US" dirty="0" smtClean="0"/>
              <a:t>	Under this assumption, the true PSD and ACF are:</a:t>
            </a:r>
          </a:p>
          <a:p>
            <a:pPr>
              <a:buNone/>
            </a:pPr>
            <a:endParaRPr lang="en-US" dirty="0" smtClean="0"/>
          </a:p>
          <a:p>
            <a:pPr>
              <a:buNone/>
            </a:pPr>
            <a:endParaRPr lang="en-US" sz="800" dirty="0" smtClean="0"/>
          </a:p>
          <a:p>
            <a:pPr>
              <a:buNone/>
            </a:pPr>
            <a:r>
              <a:rPr lang="en-US" dirty="0" smtClean="0"/>
              <a:t>	The variance of the </a:t>
            </a:r>
            <a:r>
              <a:rPr lang="en-US" dirty="0" err="1" smtClean="0"/>
              <a:t>periodogram</a:t>
            </a:r>
            <a:r>
              <a:rPr lang="en-US" dirty="0" smtClean="0"/>
              <a:t> is what we want to analyze and is given by:</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21</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74950" y="3276601"/>
            <a:ext cx="3702050" cy="44156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2292350" y="4343400"/>
            <a:ext cx="4641850" cy="541075"/>
          </a:xfrm>
          <a:prstGeom prst="rect">
            <a:avLst/>
          </a:prstGeom>
          <a:noFill/>
          <a:ln w="9525">
            <a:noFill/>
            <a:miter lim="800000"/>
            <a:headEnd/>
            <a:tailEnd/>
          </a:ln>
          <a:effectLst/>
        </p:spPr>
      </p:pic>
      <p:sp>
        <p:nvSpPr>
          <p:cNvPr id="7" name="TextBox 6"/>
          <p:cNvSpPr txBox="1"/>
          <p:nvPr/>
        </p:nvSpPr>
        <p:spPr>
          <a:xfrm>
            <a:off x="5562600" y="5029200"/>
            <a:ext cx="1213794" cy="400110"/>
          </a:xfrm>
          <a:prstGeom prst="rect">
            <a:avLst/>
          </a:prstGeom>
          <a:noFill/>
        </p:spPr>
        <p:txBody>
          <a:bodyPr wrap="none" rtlCol="0">
            <a:spAutoFit/>
          </a:bodyPr>
          <a:lstStyle/>
          <a:p>
            <a:r>
              <a:rPr lang="en-US" dirty="0" smtClean="0"/>
              <a:t>Bias term</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(10)</a:t>
            </a:r>
            <a:endParaRPr lang="en-US" dirty="0"/>
          </a:p>
        </p:txBody>
      </p:sp>
      <p:sp>
        <p:nvSpPr>
          <p:cNvPr id="3" name="Content Placeholder 2"/>
          <p:cNvSpPr>
            <a:spLocks noGrp="1"/>
          </p:cNvSpPr>
          <p:nvPr>
            <p:ph idx="1"/>
          </p:nvPr>
        </p:nvSpPr>
        <p:spPr/>
        <p:txBody>
          <a:bodyPr/>
          <a:lstStyle/>
          <a:p>
            <a:pPr>
              <a:buNone/>
            </a:pPr>
            <a:r>
              <a:rPr lang="en-US" dirty="0" smtClean="0"/>
              <a:t>	So from our previous analysis of bias (and our assumptions on the process) we know that the second term is:</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So the variance of </a:t>
            </a:r>
            <a:r>
              <a:rPr lang="en-US" dirty="0" err="1" smtClean="0"/>
              <a:t>periodogram</a:t>
            </a:r>
            <a:r>
              <a:rPr lang="en-US" dirty="0" smtClean="0"/>
              <a:t> is now:</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22</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1066800" y="1524000"/>
            <a:ext cx="7315200" cy="2505014"/>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895600" y="4482957"/>
            <a:ext cx="3429000" cy="5462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(11)</a:t>
            </a:r>
            <a:endParaRPr lang="en-US" dirty="0"/>
          </a:p>
        </p:txBody>
      </p:sp>
      <p:sp>
        <p:nvSpPr>
          <p:cNvPr id="3" name="Content Placeholder 2"/>
          <p:cNvSpPr>
            <a:spLocks noGrp="1"/>
          </p:cNvSpPr>
          <p:nvPr>
            <p:ph idx="1"/>
          </p:nvPr>
        </p:nvSpPr>
        <p:spPr/>
        <p:txBody>
          <a:bodyPr/>
          <a:lstStyle/>
          <a:p>
            <a:pPr>
              <a:buNone/>
            </a:pPr>
            <a:r>
              <a:rPr lang="en-US" dirty="0" smtClean="0"/>
              <a:t>	As a means of looking at this first term we consider:</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23</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762000" y="1272126"/>
            <a:ext cx="7772400" cy="2918874"/>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cstate="print"/>
          <a:srcRect/>
          <a:stretch>
            <a:fillRect/>
          </a:stretch>
        </p:blipFill>
        <p:spPr bwMode="auto">
          <a:xfrm>
            <a:off x="304800" y="4419599"/>
            <a:ext cx="8610600" cy="13262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(12)</a:t>
            </a:r>
            <a:endParaRPr lang="en-US" dirty="0"/>
          </a:p>
        </p:txBody>
      </p:sp>
      <p:sp>
        <p:nvSpPr>
          <p:cNvPr id="3" name="Content Placeholder 2"/>
          <p:cNvSpPr>
            <a:spLocks noGrp="1"/>
          </p:cNvSpPr>
          <p:nvPr>
            <p:ph idx="1"/>
          </p:nvPr>
        </p:nvSpPr>
        <p:spPr/>
        <p:txBody>
          <a:bodyPr/>
          <a:lstStyle/>
          <a:p>
            <a:pPr>
              <a:buNone/>
            </a:pPr>
            <a:r>
              <a:rPr lang="en-US" dirty="0" smtClean="0"/>
              <a:t>	Since we assumed the process is Gaussian we can use a standard result for complex </a:t>
            </a:r>
            <a:r>
              <a:rPr lang="en-US" dirty="0" err="1" smtClean="0"/>
              <a:t>joinly</a:t>
            </a:r>
            <a:r>
              <a:rPr lang="en-US" dirty="0" smtClean="0"/>
              <a:t> Gaussian RVs:</a:t>
            </a:r>
          </a:p>
          <a:p>
            <a:pPr>
              <a:buNone/>
            </a:pPr>
            <a:endParaRPr lang="en-US" b="1" dirty="0" smtClean="0"/>
          </a:p>
          <a:p>
            <a:pPr>
              <a:buNone/>
            </a:pPr>
            <a:endParaRPr lang="en-US" b="1" dirty="0" smtClean="0"/>
          </a:p>
          <a:p>
            <a:pPr>
              <a:buNone/>
            </a:pPr>
            <a:r>
              <a:rPr lang="en-US" b="1" dirty="0" smtClean="0"/>
              <a:t>	</a:t>
            </a:r>
            <a:r>
              <a:rPr lang="en-US" dirty="0" smtClean="0"/>
              <a:t>Using this result together with the assumption of whiteness: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24</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762000" y="1524001"/>
            <a:ext cx="7696200" cy="611986"/>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438400" y="2661424"/>
            <a:ext cx="4876800" cy="84377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(13)</a:t>
            </a:r>
            <a:endParaRPr lang="en-US" dirty="0"/>
          </a:p>
        </p:txBody>
      </p:sp>
      <p:sp>
        <p:nvSpPr>
          <p:cNvPr id="3" name="Content Placeholder 2"/>
          <p:cNvSpPr>
            <a:spLocks noGrp="1"/>
          </p:cNvSpPr>
          <p:nvPr>
            <p:ph idx="1"/>
          </p:nvPr>
        </p:nvSpPr>
        <p:spPr/>
        <p:txBody>
          <a:bodyPr/>
          <a:lstStyle/>
          <a:p>
            <a:pPr>
              <a:buNone/>
            </a:pPr>
            <a:r>
              <a:rPr lang="en-US" dirty="0" smtClean="0"/>
              <a:t>	Therefore,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25</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1143000" y="1204481"/>
            <a:ext cx="7162800" cy="443431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(14)</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26</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1371600" y="914400"/>
            <a:ext cx="6324600" cy="2182172"/>
          </a:xfrm>
          <a:prstGeom prst="rect">
            <a:avLst/>
          </a:prstGeom>
          <a:noFill/>
          <a:ln w="9525">
            <a:noFill/>
            <a:miter lim="800000"/>
            <a:headEnd/>
            <a:tailEnd/>
          </a:ln>
          <a:effectLst/>
        </p:spPr>
      </p:pic>
      <p:sp>
        <p:nvSpPr>
          <p:cNvPr id="6" name="Rectangle 5"/>
          <p:cNvSpPr/>
          <p:nvPr/>
        </p:nvSpPr>
        <p:spPr>
          <a:xfrm>
            <a:off x="1219200" y="2971800"/>
            <a:ext cx="6172200" cy="2000548"/>
          </a:xfrm>
          <a:prstGeom prst="rect">
            <a:avLst/>
          </a:prstGeom>
        </p:spPr>
        <p:txBody>
          <a:bodyPr wrap="square">
            <a:spAutoFit/>
          </a:bodyPr>
          <a:lstStyle/>
          <a:p>
            <a:endParaRPr lang="en-US" dirty="0" smtClean="0"/>
          </a:p>
          <a:p>
            <a:r>
              <a:rPr lang="en-US" dirty="0" smtClean="0">
                <a:latin typeface="Times New Roman" pitchFamily="18" charset="0"/>
                <a:cs typeface="Times New Roman" pitchFamily="18" charset="0"/>
              </a:rPr>
              <a:t>Now the Fourier transform of the Bartlett window is:</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sz="2400" dirty="0" smtClean="0"/>
          </a:p>
          <a:p>
            <a:r>
              <a:rPr lang="en-US" dirty="0" smtClean="0"/>
              <a:t>So using it in the above result gives:</a:t>
            </a:r>
            <a:endParaRPr lang="en-US" dirty="0">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3" cstate="print"/>
          <a:srcRect/>
          <a:stretch>
            <a:fillRect/>
          </a:stretch>
        </p:blipFill>
        <p:spPr bwMode="auto">
          <a:xfrm>
            <a:off x="3086100" y="3581400"/>
            <a:ext cx="3086100" cy="920687"/>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cstate="print"/>
          <a:srcRect/>
          <a:stretch>
            <a:fillRect/>
          </a:stretch>
        </p:blipFill>
        <p:spPr bwMode="auto">
          <a:xfrm>
            <a:off x="1371600" y="4953000"/>
            <a:ext cx="6227940" cy="106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(15)</a:t>
            </a:r>
            <a:endParaRPr lang="en-US" dirty="0"/>
          </a:p>
        </p:txBody>
      </p:sp>
      <p:sp>
        <p:nvSpPr>
          <p:cNvPr id="3" name="Content Placeholder 2"/>
          <p:cNvSpPr>
            <a:spLocks noGrp="1"/>
          </p:cNvSpPr>
          <p:nvPr>
            <p:ph idx="1"/>
          </p:nvPr>
        </p:nvSpPr>
        <p:spPr/>
        <p:txBody>
          <a:bodyPr/>
          <a:lstStyle/>
          <a:p>
            <a:pPr>
              <a:buNone/>
            </a:pPr>
            <a:r>
              <a:rPr lang="en-US" dirty="0" smtClean="0"/>
              <a:t>	To find the first term in the variance expression of interest, we must set </a:t>
            </a:r>
            <a:r>
              <a:rPr lang="en-US" i="1" dirty="0" smtClean="0"/>
              <a:t>ω </a:t>
            </a:r>
            <a:r>
              <a:rPr lang="en-US" dirty="0" smtClean="0"/>
              <a:t>= </a:t>
            </a:r>
            <a:r>
              <a:rPr lang="en-US" i="1" dirty="0" smtClean="0"/>
              <a:t>ω</a:t>
            </a:r>
            <a:r>
              <a:rPr lang="en-US" baseline="-25000" dirty="0" smtClean="0"/>
              <a:t>1</a:t>
            </a:r>
            <a:r>
              <a:rPr lang="en-US" dirty="0" smtClean="0"/>
              <a:t>= </a:t>
            </a:r>
            <a:r>
              <a:rPr lang="en-US" i="1" dirty="0" smtClean="0"/>
              <a:t>ω</a:t>
            </a:r>
            <a:r>
              <a:rPr lang="en-US" baseline="-25000" dirty="0" smtClean="0"/>
              <a:t>2</a:t>
            </a:r>
            <a:r>
              <a:rPr lang="en-US" dirty="0" smtClean="0"/>
              <a:t> in the above expression to get:</a:t>
            </a:r>
          </a:p>
          <a:p>
            <a:pPr>
              <a:buNone/>
            </a:pPr>
            <a:endParaRPr lang="en-US" dirty="0" smtClean="0"/>
          </a:p>
          <a:p>
            <a:pPr>
              <a:buNone/>
            </a:pPr>
            <a:endParaRPr lang="en-US" dirty="0" smtClean="0"/>
          </a:p>
          <a:p>
            <a:pPr>
              <a:buNone/>
            </a:pPr>
            <a:r>
              <a:rPr lang="en-US" dirty="0" smtClean="0"/>
              <a:t>	Now using this in the expression for variance gives:</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27</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3581400" y="1600200"/>
            <a:ext cx="1919287" cy="503854"/>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2768600" y="2644006"/>
            <a:ext cx="3403600" cy="861194"/>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3581400" y="3581400"/>
            <a:ext cx="2147887" cy="599162"/>
          </a:xfrm>
          <a:prstGeom prst="rect">
            <a:avLst/>
          </a:prstGeom>
          <a:noFill/>
          <a:ln w="9525">
            <a:noFill/>
            <a:miter lim="800000"/>
            <a:headEnd/>
            <a:tailEnd/>
          </a:ln>
          <a:effectLst/>
        </p:spPr>
      </p:pic>
      <p:sp>
        <p:nvSpPr>
          <p:cNvPr id="8" name="Rectangle 7"/>
          <p:cNvSpPr/>
          <p:nvPr/>
        </p:nvSpPr>
        <p:spPr>
          <a:xfrm>
            <a:off x="2667000" y="4038600"/>
            <a:ext cx="4572000" cy="707886"/>
          </a:xfrm>
          <a:prstGeom prst="rect">
            <a:avLst/>
          </a:prstGeom>
        </p:spPr>
        <p:txBody>
          <a:bodyPr>
            <a:spAutoFit/>
          </a:bodyPr>
          <a:lstStyle/>
          <a:p>
            <a:endParaRPr lang="en-US" dirty="0" smtClean="0"/>
          </a:p>
          <a:p>
            <a:r>
              <a:rPr lang="en-US" dirty="0" smtClean="0"/>
              <a:t>which does not go to zero as </a:t>
            </a:r>
            <a:r>
              <a:rPr lang="en-US" i="1" dirty="0" smtClean="0"/>
              <a:t>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dirty="0" smtClean="0"/>
              <a:t> (16)</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Property #4: </a:t>
            </a:r>
            <a:r>
              <a:rPr lang="en-US" dirty="0" smtClean="0"/>
              <a:t>Increasing </a:t>
            </a:r>
            <a:r>
              <a:rPr lang="en-US" i="1" dirty="0" smtClean="0"/>
              <a:t>N </a:t>
            </a:r>
            <a:r>
              <a:rPr lang="en-US" dirty="0" smtClean="0"/>
              <a:t>leads to rapidly fluctuating </a:t>
            </a:r>
            <a:r>
              <a:rPr lang="en-US" dirty="0" err="1" smtClean="0"/>
              <a:t>periodograms</a:t>
            </a:r>
            <a:r>
              <a:rPr lang="en-US" dirty="0" smtClean="0"/>
              <a:t> (even where the true PSD is smooth).</a:t>
            </a:r>
          </a:p>
          <a:p>
            <a:pPr>
              <a:buNone/>
            </a:pPr>
            <a:endParaRPr lang="en-US" sz="800" dirty="0" smtClean="0"/>
          </a:p>
          <a:p>
            <a:pPr>
              <a:buNone/>
            </a:pPr>
            <a:r>
              <a:rPr lang="en-US" dirty="0" smtClean="0"/>
              <a:t>	</a:t>
            </a:r>
            <a:r>
              <a:rPr lang="en-US" b="1" dirty="0" smtClean="0"/>
              <a:t>Proof: </a:t>
            </a:r>
            <a:r>
              <a:rPr lang="en-US" dirty="0" smtClean="0"/>
              <a:t>Use the previous results, the covariance of the </a:t>
            </a:r>
            <a:r>
              <a:rPr lang="en-US" dirty="0" err="1" smtClean="0"/>
              <a:t>periodogram</a:t>
            </a:r>
            <a:r>
              <a:rPr lang="en-US" dirty="0" smtClean="0"/>
              <a:t> is given by</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Covariance is a measure of how correlated two RVs are. Thus, </a:t>
            </a:r>
            <a:r>
              <a:rPr lang="en-US" dirty="0" err="1" smtClean="0"/>
              <a:t>cov</a:t>
            </a:r>
            <a:r>
              <a:rPr lang="en-US" dirty="0" smtClean="0"/>
              <a:t>(</a:t>
            </a:r>
            <a:r>
              <a:rPr lang="en-US" i="1" dirty="0" smtClean="0"/>
              <a:t>X</a:t>
            </a:r>
            <a:r>
              <a:rPr lang="en-US" dirty="0" smtClean="0"/>
              <a:t>,</a:t>
            </a:r>
            <a:r>
              <a:rPr lang="en-US" i="1" dirty="0" smtClean="0"/>
              <a:t>Y</a:t>
            </a:r>
            <a:r>
              <a:rPr lang="en-US" dirty="0" smtClean="0"/>
              <a:t>) = 0 indicates that there is a high probability that </a:t>
            </a:r>
            <a:r>
              <a:rPr lang="en-US" i="1" dirty="0" smtClean="0"/>
              <a:t>X</a:t>
            </a:r>
            <a:r>
              <a:rPr lang="en-US" dirty="0" smtClean="0"/>
              <a:t> &amp; </a:t>
            </a:r>
            <a:r>
              <a:rPr lang="en-US" i="1" dirty="0" smtClean="0"/>
              <a:t>Y</a:t>
            </a:r>
            <a:r>
              <a:rPr lang="en-US" dirty="0" smtClean="0"/>
              <a:t> will be very unalike.</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28</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914400" y="2362200"/>
            <a:ext cx="7696200" cy="236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Periodogram</a:t>
            </a:r>
            <a:r>
              <a:rPr lang="en-US" smtClean="0"/>
              <a:t> (17)</a:t>
            </a:r>
            <a:endParaRPr lang="en-US"/>
          </a:p>
        </p:txBody>
      </p:sp>
      <p:sp>
        <p:nvSpPr>
          <p:cNvPr id="3" name="Content Placeholder 2"/>
          <p:cNvSpPr>
            <a:spLocks noGrp="1"/>
          </p:cNvSpPr>
          <p:nvPr>
            <p:ph idx="1"/>
          </p:nvPr>
        </p:nvSpPr>
        <p:spPr/>
        <p:txBody>
          <a:bodyPr/>
          <a:lstStyle/>
          <a:p>
            <a:pPr>
              <a:buNone/>
            </a:pPr>
            <a:r>
              <a:rPr lang="en-US" dirty="0" smtClean="0"/>
              <a:t>	Now, the equation above indicates there are (</a:t>
            </a:r>
            <a:r>
              <a:rPr lang="en-US" i="1" dirty="0" smtClean="0"/>
              <a:t>ω</a:t>
            </a:r>
            <a:r>
              <a:rPr lang="en-US" baseline="-25000" dirty="0" smtClean="0"/>
              <a:t>1</a:t>
            </a:r>
            <a:r>
              <a:rPr lang="en-US" dirty="0" smtClean="0"/>
              <a:t>, </a:t>
            </a:r>
            <a:r>
              <a:rPr lang="en-US" i="1" dirty="0" smtClean="0"/>
              <a:t>ω</a:t>
            </a:r>
            <a:r>
              <a:rPr lang="en-US" baseline="-25000" dirty="0" smtClean="0"/>
              <a:t>2</a:t>
            </a:r>
            <a:r>
              <a:rPr lang="en-US" dirty="0" smtClean="0"/>
              <a:t>) pairs for which the covariance of the </a:t>
            </a:r>
            <a:r>
              <a:rPr lang="en-US" dirty="0" err="1" smtClean="0"/>
              <a:t>periodogram</a:t>
            </a:r>
            <a:r>
              <a:rPr lang="en-US" dirty="0" smtClean="0"/>
              <a:t> is zero.</a:t>
            </a:r>
          </a:p>
          <a:p>
            <a:pPr>
              <a:buNone/>
            </a:pPr>
            <a:r>
              <a:rPr lang="en-US" b="1" dirty="0" smtClean="0">
                <a:sym typeface="Symbol"/>
              </a:rPr>
              <a:t>	 </a:t>
            </a:r>
            <a:r>
              <a:rPr lang="en-US" b="1" dirty="0" err="1" smtClean="0"/>
              <a:t>Periodogram</a:t>
            </a:r>
            <a:r>
              <a:rPr lang="en-US" b="1" dirty="0" smtClean="0"/>
              <a:t> fluctuates rapidly from frequency-to-frequency.</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29</a:t>
            </a:fld>
            <a:endParaRPr lang="en-US" sz="1200">
              <a:solidFill>
                <a:srgbClr val="0033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(1)</a:t>
            </a:r>
            <a:endParaRPr lang="en-US" dirty="0"/>
          </a:p>
        </p:txBody>
      </p:sp>
      <p:sp>
        <p:nvSpPr>
          <p:cNvPr id="3" name="Content Placeholder 2"/>
          <p:cNvSpPr>
            <a:spLocks noGrp="1"/>
          </p:cNvSpPr>
          <p:nvPr>
            <p:ph idx="1"/>
          </p:nvPr>
        </p:nvSpPr>
        <p:spPr/>
        <p:txBody>
          <a:bodyPr/>
          <a:lstStyle/>
          <a:p>
            <a:r>
              <a:rPr lang="en-US" b="1" u="sng" dirty="0" smtClean="0">
                <a:solidFill>
                  <a:schemeClr val="tx1"/>
                </a:solidFill>
                <a:latin typeface="+mj-lt"/>
                <a:ea typeface="+mn-ea"/>
                <a:cs typeface="+mn-cs"/>
              </a:rPr>
              <a:t>Definition of PSD (Power Spectral Density)</a:t>
            </a:r>
          </a:p>
          <a:p>
            <a:pPr>
              <a:buNone/>
            </a:pPr>
            <a:r>
              <a:rPr lang="en-US" dirty="0" smtClean="0"/>
              <a:t>	</a:t>
            </a:r>
            <a:r>
              <a:rPr lang="en-US" dirty="0" smtClean="0">
                <a:solidFill>
                  <a:schemeClr val="tx1"/>
                </a:solidFill>
                <a:latin typeface="+mj-lt"/>
                <a:ea typeface="+mn-ea"/>
                <a:cs typeface="+mn-cs"/>
              </a:rPr>
              <a:t>Given a WSS random process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k</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 </a:t>
            </a:r>
            <a:r>
              <a:rPr lang="en-US" dirty="0" smtClean="0">
                <a:solidFill>
                  <a:schemeClr val="tx1"/>
                </a:solidFill>
                <a:latin typeface="+mj-lt"/>
                <a:ea typeface="+mn-ea"/>
                <a:cs typeface="+mn-cs"/>
              </a:rPr>
              <a:t>the PSD is defined by:</a:t>
            </a:r>
          </a:p>
          <a:p>
            <a:pPr>
              <a:buNone/>
            </a:pPr>
            <a:endParaRPr lang="en-US" dirty="0" smtClean="0"/>
          </a:p>
          <a:p>
            <a:pPr>
              <a:buNone/>
            </a:pPr>
            <a:endParaRPr lang="en-US" dirty="0" smtClean="0"/>
          </a:p>
          <a:p>
            <a:pPr>
              <a:buNone/>
            </a:pPr>
            <a:endParaRPr lang="en-US" sz="2400" dirty="0" smtClean="0"/>
          </a:p>
          <a:p>
            <a:pPr>
              <a:buNone/>
            </a:pPr>
            <a:r>
              <a:rPr lang="en-US" dirty="0" smtClean="0"/>
              <a:t>	</a:t>
            </a:r>
            <a:r>
              <a:rPr lang="en-US" dirty="0" smtClean="0">
                <a:solidFill>
                  <a:schemeClr val="tx1"/>
                </a:solidFill>
                <a:latin typeface="+mj-lt"/>
                <a:ea typeface="+mn-ea"/>
                <a:cs typeface="+mn-cs"/>
              </a:rPr>
              <a:t>Recall the </a:t>
            </a:r>
            <a:r>
              <a:rPr lang="en-US" b="1" dirty="0" smtClean="0">
                <a:solidFill>
                  <a:schemeClr val="tx1"/>
                </a:solidFill>
                <a:latin typeface="+mj-lt"/>
                <a:ea typeface="+mn-ea"/>
                <a:cs typeface="+mn-cs"/>
              </a:rPr>
              <a:t>Wiener-</a:t>
            </a:r>
            <a:r>
              <a:rPr lang="en-US" b="1" dirty="0" err="1" smtClean="0">
                <a:solidFill>
                  <a:schemeClr val="tx1"/>
                </a:solidFill>
                <a:latin typeface="+mj-lt"/>
                <a:ea typeface="+mn-ea"/>
                <a:cs typeface="+mn-cs"/>
              </a:rPr>
              <a:t>Khinchine</a:t>
            </a:r>
            <a:r>
              <a:rPr lang="en-US" b="1" dirty="0" smtClean="0">
                <a:solidFill>
                  <a:schemeClr val="tx1"/>
                </a:solidFill>
                <a:latin typeface="+mj-lt"/>
                <a:ea typeface="+mn-ea"/>
                <a:cs typeface="+mn-cs"/>
              </a:rPr>
              <a:t> theorem</a:t>
            </a:r>
            <a:r>
              <a:rPr lang="en-US" dirty="0" smtClean="0">
                <a:solidFill>
                  <a:schemeClr val="tx1"/>
                </a:solidFill>
                <a:latin typeface="+mj-lt"/>
                <a:ea typeface="+mn-ea"/>
                <a:cs typeface="+mn-cs"/>
              </a:rPr>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a:t>
            </a:fld>
            <a:endParaRPr lang="en-US" sz="1200">
              <a:solidFill>
                <a:srgbClr val="003399"/>
              </a:solidFill>
            </a:endParaRPr>
          </a:p>
        </p:txBody>
      </p:sp>
      <p:pic>
        <p:nvPicPr>
          <p:cNvPr id="77826" name="Picture 2"/>
          <p:cNvPicPr>
            <a:picLocks noChangeAspect="1" noChangeArrowheads="1"/>
          </p:cNvPicPr>
          <p:nvPr/>
        </p:nvPicPr>
        <p:blipFill>
          <a:blip r:embed="rId2" cstate="print"/>
          <a:srcRect/>
          <a:stretch>
            <a:fillRect/>
          </a:stretch>
        </p:blipFill>
        <p:spPr bwMode="auto">
          <a:xfrm>
            <a:off x="2286000" y="1524001"/>
            <a:ext cx="4419600" cy="1165384"/>
          </a:xfrm>
          <a:prstGeom prst="rect">
            <a:avLst/>
          </a:prstGeom>
          <a:noFill/>
          <a:ln w="9525">
            <a:noFill/>
            <a:miter lim="800000"/>
            <a:headEnd/>
            <a:tailEnd/>
          </a:ln>
          <a:effectLst/>
        </p:spPr>
      </p:pic>
      <p:sp>
        <p:nvSpPr>
          <p:cNvPr id="6" name="TextBox 5"/>
          <p:cNvSpPr txBox="1"/>
          <p:nvPr/>
        </p:nvSpPr>
        <p:spPr>
          <a:xfrm>
            <a:off x="7924800" y="1905000"/>
            <a:ext cx="691215" cy="400110"/>
          </a:xfrm>
          <a:prstGeom prst="rect">
            <a:avLst/>
          </a:prstGeom>
          <a:noFill/>
        </p:spPr>
        <p:txBody>
          <a:bodyPr wrap="none" rtlCol="0">
            <a:spAutoFit/>
          </a:bodyPr>
          <a:lstStyle/>
          <a:p>
            <a:r>
              <a:rPr lang="en-US" dirty="0" smtClean="0"/>
              <a:t>(5.1)</a:t>
            </a:r>
            <a:endParaRPr lang="en-US" dirty="0"/>
          </a:p>
        </p:txBody>
      </p:sp>
      <p:pic>
        <p:nvPicPr>
          <p:cNvPr id="77827" name="Picture 3"/>
          <p:cNvPicPr>
            <a:picLocks noChangeAspect="1" noChangeArrowheads="1"/>
          </p:cNvPicPr>
          <p:nvPr/>
        </p:nvPicPr>
        <p:blipFill>
          <a:blip r:embed="rId3" cstate="print"/>
          <a:srcRect/>
          <a:stretch>
            <a:fillRect/>
          </a:stretch>
        </p:blipFill>
        <p:spPr bwMode="auto">
          <a:xfrm>
            <a:off x="1143000" y="3163891"/>
            <a:ext cx="5029200" cy="1429772"/>
          </a:xfrm>
          <a:prstGeom prst="rect">
            <a:avLst/>
          </a:prstGeom>
          <a:noFill/>
          <a:ln w="9525">
            <a:noFill/>
            <a:miter lim="800000"/>
            <a:headEnd/>
            <a:tailEnd/>
          </a:ln>
          <a:effectLst/>
        </p:spPr>
      </p:pic>
      <p:sp>
        <p:nvSpPr>
          <p:cNvPr id="8" name="TextBox 7"/>
          <p:cNvSpPr txBox="1"/>
          <p:nvPr/>
        </p:nvSpPr>
        <p:spPr>
          <a:xfrm>
            <a:off x="7924800" y="3714690"/>
            <a:ext cx="691215" cy="400110"/>
          </a:xfrm>
          <a:prstGeom prst="rect">
            <a:avLst/>
          </a:prstGeom>
          <a:noFill/>
        </p:spPr>
        <p:txBody>
          <a:bodyPr wrap="none" rtlCol="0">
            <a:spAutoFit/>
          </a:bodyPr>
          <a:lstStyle/>
          <a:p>
            <a:r>
              <a:rPr lang="en-US" dirty="0" smtClean="0"/>
              <a:t>(5.2)</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Practical Classical Methods (1)</a:t>
            </a:r>
            <a:endParaRPr lang="en-US" dirty="0"/>
          </a:p>
        </p:txBody>
      </p:sp>
      <p:sp>
        <p:nvSpPr>
          <p:cNvPr id="3" name="Content Placeholder 2"/>
          <p:cNvSpPr>
            <a:spLocks noGrp="1"/>
          </p:cNvSpPr>
          <p:nvPr>
            <p:ph idx="1"/>
          </p:nvPr>
        </p:nvSpPr>
        <p:spPr/>
        <p:txBody>
          <a:bodyPr/>
          <a:lstStyle/>
          <a:p>
            <a:r>
              <a:rPr lang="en-US" b="1" u="sng" dirty="0" smtClean="0"/>
              <a:t>Main problems of the </a:t>
            </a:r>
            <a:r>
              <a:rPr lang="en-US" b="1" u="sng" dirty="0" err="1" smtClean="0"/>
              <a:t>periodogram</a:t>
            </a:r>
            <a:endParaRPr lang="en-US" b="1" u="sng" dirty="0" smtClean="0"/>
          </a:p>
          <a:p>
            <a:pPr lvl="1"/>
            <a:r>
              <a:rPr lang="en-US" dirty="0" smtClean="0"/>
              <a:t>Biased estimate</a:t>
            </a:r>
          </a:p>
          <a:p>
            <a:pPr lvl="1"/>
            <a:r>
              <a:rPr lang="en-US" dirty="0" smtClean="0"/>
              <a:t>Variance does not decrease with increasing </a:t>
            </a:r>
            <a:r>
              <a:rPr lang="en-US" i="1" dirty="0" smtClean="0"/>
              <a:t>N</a:t>
            </a:r>
          </a:p>
          <a:p>
            <a:pPr lvl="1"/>
            <a:r>
              <a:rPr lang="en-US" dirty="0" smtClean="0"/>
              <a:t>Rapid fluctuations</a:t>
            </a:r>
          </a:p>
          <a:p>
            <a:endParaRPr lang="en-US" sz="1200" dirty="0" smtClean="0"/>
          </a:p>
          <a:p>
            <a:pPr>
              <a:buNone/>
            </a:pPr>
            <a:r>
              <a:rPr lang="en-US" dirty="0" smtClean="0"/>
              <a:t>	All of these arise due to the fact that the </a:t>
            </a:r>
            <a:r>
              <a:rPr lang="en-US" dirty="0" err="1" smtClean="0"/>
              <a:t>periodogram</a:t>
            </a:r>
            <a:r>
              <a:rPr lang="en-US" dirty="0" smtClean="0"/>
              <a:t> ignores:</a:t>
            </a:r>
          </a:p>
          <a:p>
            <a:pPr lvl="1"/>
            <a:r>
              <a:rPr lang="en-US" dirty="0" smtClean="0"/>
              <a:t>The expected value – (It includes no averaging)</a:t>
            </a:r>
          </a:p>
          <a:p>
            <a:pPr lvl="1"/>
            <a:r>
              <a:rPr lang="en-US" dirty="0" smtClean="0"/>
              <a:t>The limit operation – (It applies a rectangular window)</a:t>
            </a:r>
          </a:p>
          <a:p>
            <a:pPr>
              <a:buNone/>
            </a:pPr>
            <a:r>
              <a:rPr lang="en-US" dirty="0" smtClean="0"/>
              <a:t>	in the PSD definition.</a:t>
            </a:r>
          </a:p>
          <a:p>
            <a:pPr>
              <a:buNone/>
            </a:pPr>
            <a:endParaRPr lang="en-US" sz="1200" dirty="0" smtClean="0"/>
          </a:p>
          <a:p>
            <a:pPr>
              <a:buNone/>
            </a:pPr>
            <a:r>
              <a:rPr lang="en-US" dirty="0" smtClean="0"/>
              <a:t>	Several  classical methods for partially fixing these have been proposed.</a:t>
            </a:r>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30</a:t>
            </a:fld>
            <a:endParaRPr lang="en-US" sz="1200">
              <a:solidFill>
                <a:srgbClr val="0033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a:t>
            </a:r>
            <a:endParaRPr lang="en-US" dirty="0"/>
          </a:p>
        </p:txBody>
      </p:sp>
      <p:sp>
        <p:nvSpPr>
          <p:cNvPr id="3" name="Content Placeholder 2"/>
          <p:cNvSpPr>
            <a:spLocks noGrp="1"/>
          </p:cNvSpPr>
          <p:nvPr>
            <p:ph idx="1"/>
          </p:nvPr>
        </p:nvSpPr>
        <p:spPr/>
        <p:txBody>
          <a:bodyPr/>
          <a:lstStyle/>
          <a:p>
            <a:r>
              <a:rPr lang="en-US" b="1" u="sng" dirty="0" smtClean="0"/>
              <a:t>Modifications based on </a:t>
            </a:r>
            <a:r>
              <a:rPr lang="en-US" b="1" u="sng" dirty="0" err="1" smtClean="0"/>
              <a:t>periodogram</a:t>
            </a:r>
            <a:r>
              <a:rPr lang="en-US" b="1" u="sng" dirty="0" smtClean="0"/>
              <a:t> view</a:t>
            </a:r>
          </a:p>
          <a:p>
            <a:pPr>
              <a:buNone/>
            </a:pPr>
            <a:r>
              <a:rPr lang="en-US" dirty="0" smtClean="0"/>
              <a:t>	Recall: Family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31</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1371600" y="1524000"/>
            <a:ext cx="6643688"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(3)</a:t>
            </a:r>
            <a:endParaRPr lang="en-US" dirty="0"/>
          </a:p>
        </p:txBody>
      </p:sp>
      <p:sp>
        <p:nvSpPr>
          <p:cNvPr id="3" name="Content Placeholder 2"/>
          <p:cNvSpPr>
            <a:spLocks noGrp="1"/>
          </p:cNvSpPr>
          <p:nvPr>
            <p:ph idx="1"/>
          </p:nvPr>
        </p:nvSpPr>
        <p:spPr/>
        <p:txBody>
          <a:bodyPr/>
          <a:lstStyle/>
          <a:p>
            <a:pPr lvl="1"/>
            <a:r>
              <a:rPr lang="en-US" b="1" u="sng" dirty="0" smtClean="0"/>
              <a:t>Modified </a:t>
            </a:r>
            <a:r>
              <a:rPr lang="en-US" b="1" u="sng" dirty="0" err="1" smtClean="0"/>
              <a:t>periodogram</a:t>
            </a:r>
            <a:r>
              <a:rPr lang="en-US" b="1" u="sng" dirty="0" smtClean="0"/>
              <a:t> –windowed</a:t>
            </a:r>
          </a:p>
          <a:p>
            <a:pPr>
              <a:buNone/>
              <a:tabLst>
                <a:tab pos="746125" algn="l"/>
              </a:tabLst>
            </a:pPr>
            <a:r>
              <a:rPr lang="en-US" dirty="0" smtClean="0"/>
              <a:t>		The </a:t>
            </a:r>
            <a:r>
              <a:rPr lang="en-US" b="1" dirty="0" smtClean="0"/>
              <a:t>modified </a:t>
            </a:r>
            <a:r>
              <a:rPr lang="en-US" b="1" dirty="0" err="1" smtClean="0"/>
              <a:t>periodogram</a:t>
            </a:r>
            <a:r>
              <a:rPr lang="en-US" b="1" dirty="0" smtClean="0"/>
              <a:t> </a:t>
            </a:r>
            <a:r>
              <a:rPr lang="en-US" dirty="0" smtClean="0"/>
              <a:t>uses a </a:t>
            </a:r>
            <a:r>
              <a:rPr lang="en-US" b="1" dirty="0" smtClean="0"/>
              <a:t>non-rectangular window </a:t>
            </a:r>
            <a:r>
              <a:rPr lang="en-US" dirty="0" smtClean="0"/>
              <a:t>and 	therefore has to be scaled to account for the loss of power due to 	the window. This scaling is required to make the modified 	</a:t>
            </a:r>
            <a:r>
              <a:rPr lang="en-US" dirty="0" err="1" smtClean="0"/>
              <a:t>periodogram</a:t>
            </a:r>
            <a:r>
              <a:rPr lang="en-US" dirty="0" smtClean="0"/>
              <a:t> asymptotically unbiased:</a:t>
            </a:r>
          </a:p>
          <a:p>
            <a:pPr>
              <a:buNone/>
              <a:tabLst>
                <a:tab pos="746125" algn="l"/>
              </a:tabLst>
            </a:pPr>
            <a:endParaRPr lang="en-US" dirty="0" smtClean="0"/>
          </a:p>
          <a:p>
            <a:pPr>
              <a:buNone/>
              <a:tabLst>
                <a:tab pos="746125" algn="l"/>
              </a:tabLst>
            </a:pPr>
            <a:endParaRPr lang="en-US" dirty="0" smtClean="0"/>
          </a:p>
          <a:p>
            <a:pPr>
              <a:buNone/>
            </a:pPr>
            <a:endParaRPr lang="en-US" sz="1200" dirty="0" smtClean="0"/>
          </a:p>
          <a:p>
            <a:pPr>
              <a:buNone/>
            </a:pPr>
            <a:endParaRPr lang="en-US" dirty="0" smtClean="0"/>
          </a:p>
          <a:p>
            <a:pPr>
              <a:buNone/>
              <a:tabLst>
                <a:tab pos="746125" algn="l"/>
              </a:tabLst>
            </a:pPr>
            <a:r>
              <a:rPr lang="en-US" dirty="0" smtClean="0"/>
              <a:t>		where the scaling factor is </a:t>
            </a:r>
          </a:p>
          <a:p>
            <a:pPr>
              <a:buNone/>
            </a:pPr>
            <a:endParaRPr lang="en-US" dirty="0" smtClean="0"/>
          </a:p>
          <a:p>
            <a:pPr>
              <a:buNone/>
            </a:pPr>
            <a:endParaRPr lang="en-US" dirty="0" smtClean="0"/>
          </a:p>
          <a:p>
            <a:pPr defTabSz="746125">
              <a:buNone/>
            </a:pPr>
            <a:r>
              <a:rPr lang="en-US" dirty="0" smtClean="0"/>
              <a:t>		Note: </a:t>
            </a:r>
            <a:r>
              <a:rPr lang="en-US" i="1" dirty="0" smtClean="0"/>
              <a:t>U = </a:t>
            </a:r>
            <a:r>
              <a:rPr lang="en-US" dirty="0" smtClean="0"/>
              <a:t>1 for a rectangular window.</a:t>
            </a:r>
          </a:p>
          <a:p>
            <a:pPr defTabSz="746125">
              <a:buNone/>
            </a:pPr>
            <a:endParaRPr lang="en-US" sz="800" dirty="0" smtClean="0"/>
          </a:p>
          <a:p>
            <a:pPr defTabSz="746125">
              <a:buNone/>
            </a:pPr>
            <a:r>
              <a:rPr lang="en-US" dirty="0" smtClean="0"/>
              <a:t>		As in the ordinary </a:t>
            </a:r>
            <a:r>
              <a:rPr lang="en-US" dirty="0" err="1" smtClean="0"/>
              <a:t>periodogram</a:t>
            </a:r>
            <a:r>
              <a:rPr lang="en-US" dirty="0" smtClean="0"/>
              <a:t>, the DFT/FFT is used for 	computation and zero-padding is usually used.</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32</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667000" y="2514600"/>
            <a:ext cx="3761116" cy="1219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3623293" y="4114800"/>
            <a:ext cx="1939307" cy="8524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(4)</a:t>
            </a:r>
            <a:endParaRPr lang="en-US" dirty="0"/>
          </a:p>
        </p:txBody>
      </p:sp>
      <p:sp>
        <p:nvSpPr>
          <p:cNvPr id="3" name="Content Placeholder 2"/>
          <p:cNvSpPr>
            <a:spLocks noGrp="1"/>
          </p:cNvSpPr>
          <p:nvPr>
            <p:ph idx="1"/>
          </p:nvPr>
        </p:nvSpPr>
        <p:spPr/>
        <p:txBody>
          <a:bodyPr/>
          <a:lstStyle/>
          <a:p>
            <a:pPr>
              <a:buNone/>
              <a:tabLst>
                <a:tab pos="746125" algn="l"/>
              </a:tabLst>
            </a:pPr>
            <a:r>
              <a:rPr lang="en-US" dirty="0" smtClean="0"/>
              <a:t>		The modified </a:t>
            </a:r>
            <a:r>
              <a:rPr lang="en-US" dirty="0" err="1" smtClean="0"/>
              <a:t>periodogram</a:t>
            </a:r>
            <a:r>
              <a:rPr lang="en-US" dirty="0" smtClean="0"/>
              <a:t>:</a:t>
            </a:r>
          </a:p>
          <a:p>
            <a:pPr marL="974725" lvl="1" indent="228600"/>
            <a:r>
              <a:rPr lang="en-US" dirty="0" smtClean="0"/>
              <a:t>Has reduced bias but is still biased.</a:t>
            </a:r>
          </a:p>
          <a:p>
            <a:pPr marL="974725" lvl="1" indent="228600"/>
            <a:r>
              <a:rPr lang="en-US" dirty="0" smtClean="0"/>
              <a:t>Is asymptotically unbiased.</a:t>
            </a:r>
          </a:p>
          <a:p>
            <a:pPr marL="974725" lvl="1" indent="228600"/>
            <a:r>
              <a:rPr lang="en-US" dirty="0" smtClean="0"/>
              <a:t>Has variance that roughly equals that of the </a:t>
            </a:r>
            <a:r>
              <a:rPr lang="en-US" dirty="0" err="1" smtClean="0"/>
              <a:t>periodogram</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33</a:t>
            </a:fld>
            <a:endParaRPr lang="en-US" sz="1200">
              <a:solidFill>
                <a:srgbClr val="0033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(5)</a:t>
            </a:r>
            <a:endParaRPr lang="en-US" dirty="0"/>
          </a:p>
        </p:txBody>
      </p:sp>
      <p:sp>
        <p:nvSpPr>
          <p:cNvPr id="3" name="Content Placeholder 2"/>
          <p:cNvSpPr>
            <a:spLocks noGrp="1"/>
          </p:cNvSpPr>
          <p:nvPr>
            <p:ph idx="1"/>
          </p:nvPr>
        </p:nvSpPr>
        <p:spPr/>
        <p:txBody>
          <a:bodyPr/>
          <a:lstStyle/>
          <a:p>
            <a:pPr lvl="1"/>
            <a:r>
              <a:rPr lang="en-US" b="1" u="sng" dirty="0" smtClean="0"/>
              <a:t>Bartlett’s method: Averaged </a:t>
            </a:r>
            <a:r>
              <a:rPr lang="en-US" b="1" u="sng" dirty="0" err="1" smtClean="0"/>
              <a:t>periodogram</a:t>
            </a:r>
            <a:endParaRPr lang="en-US" b="1" u="sng" dirty="0" smtClean="0"/>
          </a:p>
          <a:p>
            <a:pPr>
              <a:buNone/>
              <a:tabLst>
                <a:tab pos="746125" algn="l"/>
              </a:tabLst>
            </a:pPr>
            <a:r>
              <a:rPr lang="en-US" dirty="0" smtClean="0"/>
              <a:t>		One of the main flaws in the </a:t>
            </a:r>
            <a:r>
              <a:rPr lang="en-US" dirty="0" err="1" smtClean="0"/>
              <a:t>periodogram</a:t>
            </a:r>
            <a:r>
              <a:rPr lang="en-US" dirty="0" smtClean="0"/>
              <a:t> is the lack of averaging.</a:t>
            </a:r>
          </a:p>
          <a:p>
            <a:pPr>
              <a:buNone/>
              <a:tabLst>
                <a:tab pos="746125" algn="l"/>
              </a:tabLst>
            </a:pPr>
            <a:r>
              <a:rPr lang="en-US" dirty="0" smtClean="0"/>
              <a:t>		This lack of averaging is what leads to the non-decreasing variance 	as well as the rapid fluctuations of the </a:t>
            </a:r>
            <a:r>
              <a:rPr lang="en-US" dirty="0" err="1" smtClean="0"/>
              <a:t>periodogram</a:t>
            </a:r>
            <a:r>
              <a:rPr lang="en-US" dirty="0" smtClean="0"/>
              <a:t>.</a:t>
            </a:r>
          </a:p>
          <a:p>
            <a:pPr>
              <a:buNone/>
              <a:tabLst>
                <a:tab pos="746125" algn="l"/>
              </a:tabLst>
            </a:pPr>
            <a:endParaRPr lang="en-US" sz="800" dirty="0" smtClean="0"/>
          </a:p>
          <a:p>
            <a:pPr>
              <a:buNone/>
              <a:tabLst>
                <a:tab pos="746125" algn="l"/>
              </a:tabLst>
            </a:pPr>
            <a:r>
              <a:rPr lang="en-US" dirty="0" smtClean="0"/>
              <a:t>		Now, in practice we have only one realization. </a:t>
            </a:r>
          </a:p>
          <a:p>
            <a:pPr>
              <a:buNone/>
              <a:tabLst>
                <a:tab pos="746125" algn="l"/>
              </a:tabLst>
            </a:pPr>
            <a:r>
              <a:rPr lang="en-US" b="1" dirty="0" smtClean="0"/>
              <a:t>		We hope that the process is </a:t>
            </a:r>
            <a:r>
              <a:rPr lang="en-US" b="1" dirty="0" err="1" smtClean="0"/>
              <a:t>ergodic</a:t>
            </a:r>
            <a:r>
              <a:rPr lang="en-US" b="1" dirty="0" smtClean="0"/>
              <a:t>. </a:t>
            </a:r>
            <a:r>
              <a:rPr lang="en-US" dirty="0" smtClean="0"/>
              <a:t>A process is </a:t>
            </a:r>
            <a:r>
              <a:rPr lang="en-US" dirty="0" err="1" smtClean="0"/>
              <a:t>ergodic</a:t>
            </a:r>
            <a:r>
              <a:rPr lang="en-US" dirty="0" smtClean="0"/>
              <a:t> if time 	averaging of any realization is equivalent to ensemble 	averaging.</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34</a:t>
            </a:fld>
            <a:endParaRPr lang="en-US" sz="1200">
              <a:solidFill>
                <a:srgbClr val="0033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(6)</a:t>
            </a:r>
            <a:endParaRPr lang="en-US" dirty="0"/>
          </a:p>
        </p:txBody>
      </p:sp>
      <p:sp>
        <p:nvSpPr>
          <p:cNvPr id="3" name="Content Placeholder 2"/>
          <p:cNvSpPr>
            <a:spLocks noGrp="1"/>
          </p:cNvSpPr>
          <p:nvPr>
            <p:ph idx="1"/>
          </p:nvPr>
        </p:nvSpPr>
        <p:spPr/>
        <p:txBody>
          <a:bodyPr/>
          <a:lstStyle/>
          <a:p>
            <a:pPr lvl="1"/>
            <a:r>
              <a:rPr lang="en-US" b="1" u="sng" dirty="0" smtClean="0"/>
              <a:t>Bartlett’s method –definition</a:t>
            </a:r>
          </a:p>
          <a:p>
            <a:pPr>
              <a:buNone/>
              <a:tabLst>
                <a:tab pos="746125" algn="l"/>
              </a:tabLst>
            </a:pPr>
            <a:r>
              <a:rPr lang="en-US" dirty="0" smtClean="0"/>
              <a:t>		The signal data of length </a:t>
            </a:r>
            <a:r>
              <a:rPr lang="en-US" i="1" dirty="0" smtClean="0"/>
              <a:t>N </a:t>
            </a:r>
            <a:r>
              <a:rPr lang="en-US" dirty="0" smtClean="0"/>
              <a:t>is chopped into </a:t>
            </a:r>
            <a:r>
              <a:rPr lang="en-US" i="1" dirty="0" smtClean="0"/>
              <a:t>K </a:t>
            </a:r>
            <a:r>
              <a:rPr lang="en-US" dirty="0" smtClean="0"/>
              <a:t>non-overlapping 	blocks of length</a:t>
            </a:r>
            <a:r>
              <a:rPr lang="en-US" i="1" dirty="0" smtClean="0"/>
              <a:t> L </a:t>
            </a:r>
            <a:r>
              <a:rPr lang="en-US" dirty="0" smtClean="0"/>
              <a:t>(the length </a:t>
            </a:r>
            <a:r>
              <a:rPr lang="en-US" i="1" dirty="0" smtClean="0"/>
              <a:t>L </a:t>
            </a:r>
            <a:r>
              <a:rPr lang="en-US" dirty="0" smtClean="0"/>
              <a:t>is a design choice)</a:t>
            </a:r>
            <a:r>
              <a:rPr lang="en-US" i="1" dirty="0" smtClean="0"/>
              <a:t>; N = KL</a:t>
            </a:r>
            <a:r>
              <a:rPr lang="en-US" dirty="0" smtClean="0"/>
              <a:t>:</a:t>
            </a:r>
          </a:p>
          <a:p>
            <a:pPr>
              <a:buNone/>
              <a:tabLst>
                <a:tab pos="746125" algn="l"/>
              </a:tabLst>
            </a:pPr>
            <a:r>
              <a:rPr lang="en-US" dirty="0" smtClean="0"/>
              <a:t>		Block definition:</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35</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2667000" y="2286000"/>
            <a:ext cx="3746500" cy="68445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2895600" y="3124200"/>
            <a:ext cx="3494416" cy="221773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(7)</a:t>
            </a:r>
            <a:endParaRPr lang="en-US" dirty="0"/>
          </a:p>
        </p:txBody>
      </p:sp>
      <p:sp>
        <p:nvSpPr>
          <p:cNvPr id="3" name="Content Placeholder 2"/>
          <p:cNvSpPr>
            <a:spLocks noGrp="1"/>
          </p:cNvSpPr>
          <p:nvPr>
            <p:ph idx="1"/>
          </p:nvPr>
        </p:nvSpPr>
        <p:spPr/>
        <p:txBody>
          <a:bodyPr/>
          <a:lstStyle/>
          <a:p>
            <a:pPr lvl="1">
              <a:buNone/>
            </a:pPr>
            <a:r>
              <a:rPr lang="en-US" dirty="0" smtClean="0"/>
              <a:t>	</a:t>
            </a:r>
            <a:r>
              <a:rPr lang="en-US" b="1" u="sng" dirty="0" smtClean="0"/>
              <a:t>Variance improvement</a:t>
            </a:r>
            <a:endParaRPr lang="en-US" dirty="0" smtClean="0"/>
          </a:p>
          <a:p>
            <a:pPr lvl="1" indent="3175">
              <a:buNone/>
            </a:pPr>
            <a:r>
              <a:rPr lang="en-US" dirty="0" smtClean="0"/>
              <a:t>The intent of averaging here is to improve the variance. To see how lets first just look at a simple related example:</a:t>
            </a:r>
          </a:p>
          <a:p>
            <a:pPr marL="911225" lvl="1" indent="-104775">
              <a:buNone/>
            </a:pPr>
            <a:r>
              <a:rPr lang="en-US" dirty="0" smtClean="0"/>
              <a:t>	Let </a:t>
            </a:r>
            <a:r>
              <a:rPr lang="en-US" i="1" dirty="0" smtClean="0"/>
              <a:t>X</a:t>
            </a:r>
            <a:r>
              <a:rPr lang="en-US" sz="1400" i="1" baseline="-25000" dirty="0" smtClean="0"/>
              <a:t>i</a:t>
            </a:r>
            <a:r>
              <a:rPr lang="en-US" i="1" dirty="0" smtClean="0"/>
              <a:t>, </a:t>
            </a:r>
            <a:r>
              <a:rPr lang="en-US" i="1" dirty="0" err="1" smtClean="0"/>
              <a:t>i</a:t>
            </a:r>
            <a:r>
              <a:rPr lang="en-US" i="1" dirty="0" smtClean="0"/>
              <a:t>= </a:t>
            </a:r>
            <a:r>
              <a:rPr lang="en-US" dirty="0" smtClean="0"/>
              <a:t>0, 1, </a:t>
            </a:r>
            <a:r>
              <a:rPr lang="en-US" i="1" dirty="0" smtClean="0"/>
              <a:t>…, K</a:t>
            </a:r>
            <a:r>
              <a:rPr lang="en-US" dirty="0" smtClean="0"/>
              <a:t>-1 be a sequence of independent, identically distributed RVs each having zero-mean and variance </a:t>
            </a:r>
            <a:r>
              <a:rPr lang="en-US" i="1" dirty="0" smtClean="0"/>
              <a:t>σ</a:t>
            </a:r>
            <a:r>
              <a:rPr lang="en-US" sz="1400" baseline="30000" dirty="0" smtClean="0"/>
              <a:t>2</a:t>
            </a:r>
            <a:r>
              <a:rPr lang="en-US" dirty="0" smtClean="0"/>
              <a:t>. What is the variance of the data analysis average of them?</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36</a:t>
            </a:fld>
            <a:endParaRPr lang="en-US" sz="1200">
              <a:solidFill>
                <a:srgbClr val="003399"/>
              </a:solidFill>
            </a:endParaRPr>
          </a:p>
        </p:txBody>
      </p:sp>
      <p:pic>
        <p:nvPicPr>
          <p:cNvPr id="4099" name="Picture 3"/>
          <p:cNvPicPr>
            <a:picLocks noChangeAspect="1" noChangeArrowheads="1"/>
          </p:cNvPicPr>
          <p:nvPr/>
        </p:nvPicPr>
        <p:blipFill>
          <a:blip r:embed="rId2" cstate="print"/>
          <a:srcRect/>
          <a:stretch>
            <a:fillRect/>
          </a:stretch>
        </p:blipFill>
        <p:spPr bwMode="auto">
          <a:xfrm>
            <a:off x="3200400" y="2901246"/>
            <a:ext cx="2781300" cy="698909"/>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cstate="print"/>
          <a:srcRect/>
          <a:stretch>
            <a:fillRect/>
          </a:stretch>
        </p:blipFill>
        <p:spPr bwMode="auto">
          <a:xfrm>
            <a:off x="3810000" y="3543300"/>
            <a:ext cx="2410883" cy="25527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cstate="print"/>
          <a:srcRect/>
          <a:stretch>
            <a:fillRect/>
          </a:stretch>
        </p:blipFill>
        <p:spPr bwMode="auto">
          <a:xfrm>
            <a:off x="6934200" y="2819400"/>
            <a:ext cx="1295400" cy="710381"/>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(8)</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Example</a:t>
            </a:r>
            <a:r>
              <a:rPr lang="en-US" dirty="0" smtClean="0"/>
              <a:t>: Averaged </a:t>
            </a:r>
            <a:r>
              <a:rPr lang="en-US" dirty="0" err="1" smtClean="0"/>
              <a:t>periodogram</a:t>
            </a:r>
            <a:r>
              <a:rPr lang="en-US" dirty="0" smtClean="0"/>
              <a:t> for two </a:t>
            </a:r>
            <a:r>
              <a:rPr lang="en-US" dirty="0" err="1" smtClean="0"/>
              <a:t>sines</a:t>
            </a:r>
            <a:r>
              <a:rPr lang="en-US" dirty="0" smtClean="0"/>
              <a:t> + noise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37</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1590176" y="1295400"/>
            <a:ext cx="5953624" cy="4710198"/>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(9)</a:t>
            </a:r>
            <a:endParaRPr lang="en-US" dirty="0"/>
          </a:p>
        </p:txBody>
      </p:sp>
      <p:sp>
        <p:nvSpPr>
          <p:cNvPr id="3" name="Content Placeholder 2"/>
          <p:cNvSpPr>
            <a:spLocks noGrp="1"/>
          </p:cNvSpPr>
          <p:nvPr>
            <p:ph idx="1"/>
          </p:nvPr>
        </p:nvSpPr>
        <p:spPr/>
        <p:txBody>
          <a:bodyPr/>
          <a:lstStyle/>
          <a:p>
            <a:r>
              <a:rPr lang="en-US" b="1" u="sng" dirty="0" smtClean="0"/>
              <a:t>Welch’s method: Averaged windowed </a:t>
            </a:r>
            <a:r>
              <a:rPr lang="en-US" b="1" u="sng" dirty="0" err="1" smtClean="0"/>
              <a:t>periodogram</a:t>
            </a:r>
            <a:endParaRPr lang="en-US" b="1" u="sng" dirty="0" smtClean="0"/>
          </a:p>
          <a:p>
            <a:pPr>
              <a:buNone/>
            </a:pPr>
            <a:r>
              <a:rPr lang="en-US" dirty="0" smtClean="0"/>
              <a:t>	We’ve seen: </a:t>
            </a:r>
          </a:p>
          <a:p>
            <a:pPr lvl="1"/>
            <a:r>
              <a:rPr lang="en-US" dirty="0" smtClean="0"/>
              <a:t>Windowing helps the bias</a:t>
            </a:r>
          </a:p>
          <a:p>
            <a:pPr lvl="1"/>
            <a:r>
              <a:rPr lang="en-US" dirty="0" smtClean="0"/>
              <a:t>Averaging helps the variance</a:t>
            </a:r>
          </a:p>
          <a:p>
            <a:pPr>
              <a:buNone/>
            </a:pPr>
            <a:r>
              <a:rPr lang="en-US" dirty="0" smtClean="0"/>
              <a:t>	Welch: Do both and…. use overlapped blocks.</a:t>
            </a:r>
            <a:endParaRPr lang="en-US" sz="800" dirty="0" smtClean="0"/>
          </a:p>
          <a:p>
            <a:pPr>
              <a:buNone/>
            </a:pPr>
            <a:r>
              <a:rPr lang="en-US" dirty="0" smtClean="0"/>
              <a:t>	Block definition:</a:t>
            </a:r>
          </a:p>
          <a:p>
            <a:pPr>
              <a:buNone/>
            </a:pPr>
            <a:endParaRPr lang="en-US" dirty="0" smtClean="0"/>
          </a:p>
          <a:p>
            <a:pPr>
              <a:buNone/>
            </a:pPr>
            <a:r>
              <a:rPr lang="en-US" dirty="0" smtClean="0"/>
              <a:t>	The amount of overlap is </a:t>
            </a:r>
            <a:r>
              <a:rPr lang="en-US" i="1" dirty="0" smtClean="0"/>
              <a:t>L–D </a:t>
            </a:r>
            <a:r>
              <a:rPr lang="en-US" dirty="0" smtClean="0"/>
              <a:t>points:</a:t>
            </a:r>
          </a:p>
          <a:p>
            <a:pPr>
              <a:buNone/>
            </a:pPr>
            <a:r>
              <a:rPr lang="en-US" i="1" dirty="0" smtClean="0"/>
              <a:t>		D= L: </a:t>
            </a:r>
            <a:r>
              <a:rPr lang="en-US" dirty="0" smtClean="0"/>
              <a:t>No overlap</a:t>
            </a:r>
          </a:p>
          <a:p>
            <a:pPr>
              <a:buNone/>
            </a:pPr>
            <a:r>
              <a:rPr lang="en-US" i="1" dirty="0" smtClean="0"/>
              <a:t>		D= L</a:t>
            </a:r>
            <a:r>
              <a:rPr lang="en-US" dirty="0" smtClean="0"/>
              <a:t>/2:50% overlap (most common)</a:t>
            </a:r>
          </a:p>
          <a:p>
            <a:pPr>
              <a:buNone/>
            </a:pPr>
            <a:r>
              <a:rPr lang="en-US" i="1" dirty="0" smtClean="0"/>
              <a:t>		D= </a:t>
            </a:r>
            <a:r>
              <a:rPr lang="en-US" dirty="0" smtClean="0"/>
              <a:t>3</a:t>
            </a:r>
            <a:r>
              <a:rPr lang="en-US" i="1" dirty="0" smtClean="0"/>
              <a:t>L</a:t>
            </a:r>
            <a:r>
              <a:rPr lang="en-US" dirty="0" smtClean="0"/>
              <a:t>/4:25% overlap</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38</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2971800" y="2667000"/>
            <a:ext cx="3571875" cy="743021"/>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438400" y="4947131"/>
            <a:ext cx="3971925" cy="1148869"/>
          </a:xfrm>
          <a:prstGeom prst="rect">
            <a:avLst/>
          </a:prstGeom>
          <a:noFill/>
          <a:ln w="9525">
            <a:noFill/>
            <a:miter lim="800000"/>
            <a:headEnd/>
            <a:tailEnd/>
          </a:ln>
          <a:effectLst/>
        </p:spPr>
      </p:pic>
      <p:sp>
        <p:nvSpPr>
          <p:cNvPr id="7" name="Rectangle 6"/>
          <p:cNvSpPr/>
          <p:nvPr/>
        </p:nvSpPr>
        <p:spPr>
          <a:xfrm>
            <a:off x="6629400" y="4648200"/>
            <a:ext cx="1981200" cy="1323439"/>
          </a:xfrm>
          <a:prstGeom prst="rect">
            <a:avLst/>
          </a:prstGeom>
        </p:spPr>
        <p:txBody>
          <a:bodyPr wrap="square">
            <a:spAutoFit/>
          </a:bodyPr>
          <a:lstStyle/>
          <a:p>
            <a:endParaRPr lang="en-US" dirty="0" smtClean="0"/>
          </a:p>
          <a:p>
            <a:r>
              <a:rPr lang="en-US" dirty="0" smtClean="0"/>
              <a:t>Implement using</a:t>
            </a:r>
          </a:p>
          <a:p>
            <a:r>
              <a:rPr lang="en-US" dirty="0" smtClean="0"/>
              <a:t>DFT/FFT and </a:t>
            </a:r>
          </a:p>
          <a:p>
            <a:r>
              <a:rPr lang="en-US" dirty="0" smtClean="0"/>
              <a:t>zero-padding</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(10)</a:t>
            </a:r>
            <a:endParaRPr lang="en-US" dirty="0"/>
          </a:p>
        </p:txBody>
      </p:sp>
      <p:sp>
        <p:nvSpPr>
          <p:cNvPr id="3" name="Content Placeholder 2"/>
          <p:cNvSpPr>
            <a:spLocks noGrp="1"/>
          </p:cNvSpPr>
          <p:nvPr>
            <p:ph idx="1"/>
          </p:nvPr>
        </p:nvSpPr>
        <p:spPr/>
        <p:txBody>
          <a:bodyPr/>
          <a:lstStyle/>
          <a:p>
            <a:pPr>
              <a:buNone/>
            </a:pPr>
            <a:r>
              <a:rPr lang="en-US" dirty="0" smtClean="0"/>
              <a:t>	Variance has been shown to be for 50% overlap:</a:t>
            </a:r>
          </a:p>
          <a:p>
            <a:pPr>
              <a:buNone/>
            </a:pPr>
            <a:endParaRPr lang="en-US" dirty="0" smtClean="0"/>
          </a:p>
          <a:p>
            <a:pPr>
              <a:buNone/>
            </a:pPr>
            <a:endParaRPr lang="en-US" dirty="0" smtClean="0"/>
          </a:p>
          <a:p>
            <a:pPr>
              <a:buNone/>
            </a:pPr>
            <a:endParaRPr lang="en-US" sz="800" dirty="0" smtClean="0"/>
          </a:p>
          <a:p>
            <a:pPr>
              <a:buNone/>
            </a:pPr>
            <a:r>
              <a:rPr lang="en-US" dirty="0" smtClean="0"/>
              <a:t>	Compared to Bartlett’s method (no overlap) for the same </a:t>
            </a:r>
            <a:r>
              <a:rPr lang="en-US" i="1" dirty="0" smtClean="0"/>
              <a:t>N </a:t>
            </a:r>
            <a:r>
              <a:rPr lang="en-US" dirty="0" smtClean="0"/>
              <a:t>and</a:t>
            </a:r>
            <a:r>
              <a:rPr lang="en-US" i="1" dirty="0" smtClean="0"/>
              <a:t> L</a:t>
            </a:r>
            <a:r>
              <a:rPr lang="en-US" dirty="0" smtClean="0"/>
              <a:t>:</a:t>
            </a:r>
          </a:p>
          <a:p>
            <a:pPr>
              <a:buNone/>
            </a:pPr>
            <a:endParaRPr lang="en-US" dirty="0" smtClean="0"/>
          </a:p>
          <a:p>
            <a:pPr>
              <a:buNone/>
            </a:pPr>
            <a:endParaRPr lang="en-US" dirty="0" smtClean="0"/>
          </a:p>
          <a:p>
            <a:pPr>
              <a:buNone/>
            </a:pPr>
            <a:r>
              <a:rPr lang="en-US" dirty="0" smtClean="0"/>
              <a:t>	almost a 50% reduction.</a:t>
            </a:r>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39</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3124201" y="1295400"/>
            <a:ext cx="2743200" cy="66414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3048000" y="2514600"/>
            <a:ext cx="3009900" cy="64444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(2)</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Problem of PSD estimation</a:t>
            </a:r>
            <a:r>
              <a:rPr lang="en-US" b="1" dirty="0" smtClean="0">
                <a:solidFill>
                  <a:schemeClr val="tx1"/>
                </a:solidFill>
                <a:latin typeface="+mj-lt"/>
                <a:ea typeface="+mn-ea"/>
                <a:cs typeface="+mn-cs"/>
              </a:rPr>
              <a:t>:</a:t>
            </a:r>
          </a:p>
          <a:p>
            <a:pPr lvl="1"/>
            <a:r>
              <a:rPr lang="en-US" dirty="0" smtClean="0">
                <a:solidFill>
                  <a:schemeClr val="tx1"/>
                </a:solidFill>
                <a:latin typeface="+mj-lt"/>
                <a:ea typeface="+mn-ea"/>
                <a:cs typeface="+mn-cs"/>
              </a:rPr>
              <a:t>Both (5.1) </a:t>
            </a:r>
            <a:r>
              <a:rPr lang="en-US" dirty="0" smtClean="0">
                <a:ea typeface="+mn-ea"/>
                <a:cs typeface="+mn-cs"/>
              </a:rPr>
              <a:t>and</a:t>
            </a:r>
            <a:r>
              <a:rPr lang="en-US" dirty="0" smtClean="0">
                <a:solidFill>
                  <a:schemeClr val="tx1"/>
                </a:solidFill>
                <a:latin typeface="+mj-lt"/>
                <a:ea typeface="+mn-ea"/>
                <a:cs typeface="+mn-cs"/>
              </a:rPr>
              <a:t> (5.2) involve ensemble averaging </a:t>
            </a:r>
            <a:r>
              <a:rPr lang="en-US" u="sng" dirty="0" smtClean="0">
                <a:ea typeface="+mn-ea"/>
                <a:cs typeface="+mn-cs"/>
              </a:rPr>
              <a:t>but</a:t>
            </a:r>
            <a:r>
              <a:rPr lang="en-US" b="1" dirty="0" smtClean="0">
                <a:solidFill>
                  <a:schemeClr val="tx1"/>
                </a:solidFill>
                <a:latin typeface="+mj-lt"/>
                <a:ea typeface="+mn-ea"/>
                <a:cs typeface="+mn-cs"/>
              </a:rPr>
              <a:t> in practice we get only one realization from the ensemble.</a:t>
            </a:r>
          </a:p>
          <a:p>
            <a:pPr lvl="1"/>
            <a:r>
              <a:rPr lang="en-US" dirty="0" smtClean="0">
                <a:solidFill>
                  <a:schemeClr val="tx1"/>
                </a:solidFill>
                <a:latin typeface="+mj-lt"/>
                <a:ea typeface="+mn-ea"/>
                <a:cs typeface="+mn-cs"/>
              </a:rPr>
              <a:t>Both (5.1) </a:t>
            </a:r>
            <a:r>
              <a:rPr lang="en-US" dirty="0" smtClean="0">
                <a:ea typeface="+mn-ea"/>
                <a:cs typeface="+mn-cs"/>
              </a:rPr>
              <a:t>and</a:t>
            </a:r>
            <a:r>
              <a:rPr lang="en-US" dirty="0" smtClean="0">
                <a:solidFill>
                  <a:schemeClr val="tx1"/>
                </a:solidFill>
                <a:latin typeface="+mj-lt"/>
                <a:ea typeface="+mn-ea"/>
                <a:cs typeface="+mn-cs"/>
              </a:rPr>
              <a:t> (5.2) use a Fourier transform of infinite length </a:t>
            </a:r>
            <a:r>
              <a:rPr lang="en-US" u="sng" dirty="0" smtClean="0">
                <a:ea typeface="+mn-ea"/>
                <a:cs typeface="+mn-cs"/>
              </a:rPr>
              <a:t>but</a:t>
            </a:r>
            <a:r>
              <a:rPr lang="en-US" b="1" dirty="0" smtClean="0">
                <a:solidFill>
                  <a:schemeClr val="tx1"/>
                </a:solidFill>
                <a:latin typeface="+mj-lt"/>
                <a:ea typeface="+mn-ea"/>
                <a:cs typeface="+mn-cs"/>
              </a:rPr>
              <a:t> in practice we get only a finite number of samples.</a:t>
            </a:r>
          </a:p>
          <a:p>
            <a:pPr lvl="1">
              <a:buNone/>
            </a:pPr>
            <a:r>
              <a:rPr lang="en-US" b="1" dirty="0" smtClean="0">
                <a:ea typeface="+mn-ea"/>
                <a:cs typeface="+mn-cs"/>
              </a:rPr>
              <a:t>	</a:t>
            </a:r>
            <a:r>
              <a:rPr lang="en-US" dirty="0" smtClean="0"/>
              <a:t>(Note: a finite number of samples allows only a finite number of autocorrelation function - ACF values)</a:t>
            </a:r>
          </a:p>
          <a:p>
            <a:pPr lvl="1">
              <a:buNone/>
            </a:pPr>
            <a:endParaRPr lang="en-US" sz="800" b="1"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(5.1) &amp; (5.2) motivate two approaches to PSD estimation:</a:t>
            </a:r>
          </a:p>
          <a:p>
            <a:pPr marL="517525" indent="-517525">
              <a:buNone/>
              <a:tabLst>
                <a:tab pos="457200" algn="l"/>
                <a:tab pos="746125" algn="l"/>
              </a:tabLst>
            </a:pPr>
            <a:r>
              <a:rPr lang="en-US" dirty="0" smtClean="0">
                <a:solidFill>
                  <a:schemeClr val="tx1"/>
                </a:solidFill>
                <a:latin typeface="+mj-lt"/>
                <a:ea typeface="+mn-ea"/>
                <a:cs typeface="+mn-cs"/>
              </a:rPr>
              <a:t>		1. Compute the DFT of the signal and then do some form of 	averaging</a:t>
            </a:r>
            <a:r>
              <a:rPr lang="en-US" dirty="0" smtClean="0"/>
              <a:t>.</a:t>
            </a:r>
          </a:p>
          <a:p>
            <a:pPr marL="517525" indent="-517525">
              <a:buNone/>
              <a:tabLst>
                <a:tab pos="517525" algn="l"/>
                <a:tab pos="746125" algn="l"/>
              </a:tabLst>
            </a:pPr>
            <a:r>
              <a:rPr lang="en-US" dirty="0" smtClean="0">
                <a:solidFill>
                  <a:schemeClr val="tx1"/>
                </a:solidFill>
                <a:latin typeface="+mj-lt"/>
                <a:ea typeface="+mn-ea"/>
                <a:cs typeface="+mn-cs"/>
              </a:rPr>
              <a:t>	2. Compute and estimate of the ACF using some form of </a:t>
            </a:r>
            <a:r>
              <a:rPr lang="en-US" dirty="0" smtClean="0"/>
              <a:t> </a:t>
            </a:r>
            <a:r>
              <a:rPr lang="en-US" dirty="0" smtClean="0">
                <a:solidFill>
                  <a:schemeClr val="tx1"/>
                </a:solidFill>
                <a:latin typeface="+mj-lt"/>
                <a:ea typeface="+mn-ea"/>
                <a:cs typeface="+mn-cs"/>
              </a:rPr>
              <a:t>averaging 	and then compute the DFT.</a:t>
            </a:r>
          </a:p>
          <a:p>
            <a:pPr>
              <a:buNone/>
            </a:pPr>
            <a:r>
              <a:rPr lang="en-US" dirty="0" smtClean="0"/>
              <a:t>	</a:t>
            </a:r>
            <a:r>
              <a:rPr lang="en-US" dirty="0" smtClean="0">
                <a:solidFill>
                  <a:schemeClr val="tx1"/>
                </a:solidFill>
                <a:latin typeface="+mj-lt"/>
                <a:ea typeface="+mn-ea"/>
                <a:cs typeface="+mn-cs"/>
              </a:rPr>
              <a:t>Both of them are called </a:t>
            </a:r>
            <a:r>
              <a:rPr lang="en-US" b="1" dirty="0" smtClean="0"/>
              <a:t>c</a:t>
            </a:r>
            <a:r>
              <a:rPr lang="en-US" b="1" dirty="0" smtClean="0">
                <a:solidFill>
                  <a:schemeClr val="tx1"/>
                </a:solidFill>
                <a:latin typeface="+mj-lt"/>
                <a:ea typeface="+mn-ea"/>
                <a:cs typeface="+mn-cs"/>
              </a:rPr>
              <a:t>lassical non-parametric </a:t>
            </a:r>
            <a:r>
              <a:rPr lang="en-US" b="1" dirty="0" smtClean="0"/>
              <a:t>a</a:t>
            </a:r>
            <a:r>
              <a:rPr lang="en-US" b="1" dirty="0" smtClean="0">
                <a:solidFill>
                  <a:schemeClr val="tx1"/>
                </a:solidFill>
                <a:latin typeface="+mj-lt"/>
                <a:ea typeface="+mn-ea"/>
                <a:cs typeface="+mn-cs"/>
              </a:rPr>
              <a:t>pproaches </a:t>
            </a:r>
            <a:r>
              <a:rPr lang="en-US" dirty="0" smtClean="0">
                <a:solidFill>
                  <a:schemeClr val="tx1"/>
                </a:solidFill>
                <a:latin typeface="+mj-lt"/>
                <a:ea typeface="+mn-ea"/>
                <a:cs typeface="+mn-cs"/>
              </a:rPr>
              <a:t>–they strive to do the best with the available data w</a:t>
            </a:r>
            <a:r>
              <a:rPr lang="en-US" dirty="0" smtClean="0"/>
              <a:t>ithout</a:t>
            </a:r>
            <a:r>
              <a:rPr lang="en-US" dirty="0" smtClean="0">
                <a:solidFill>
                  <a:schemeClr val="tx1"/>
                </a:solidFill>
                <a:latin typeface="+mj-lt"/>
                <a:ea typeface="+mn-ea"/>
                <a:cs typeface="+mn-cs"/>
              </a:rPr>
              <a:t> making any assumptions other than that the underlying process is WSS.</a:t>
            </a:r>
          </a:p>
          <a:p>
            <a:pPr lvl="1">
              <a:buNone/>
            </a:pPr>
            <a:endParaRPr lang="en-US" b="1"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a:t>
            </a:fld>
            <a:endParaRPr lang="en-US" sz="1200">
              <a:solidFill>
                <a:srgbClr val="003399"/>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(11)</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Windowing</a:t>
            </a:r>
            <a:r>
              <a:rPr lang="en-US" dirty="0" smtClean="0"/>
              <a:t>  is useful for signals containing sinusoids + noise</a:t>
            </a:r>
          </a:p>
          <a:p>
            <a:pPr lvl="1"/>
            <a:r>
              <a:rPr lang="en-US" dirty="0" err="1" smtClean="0"/>
              <a:t>Sidelobes</a:t>
            </a:r>
            <a:r>
              <a:rPr lang="en-US" dirty="0" smtClean="0"/>
              <a:t> of a stronger sinusoid may mask the main lobe of a</a:t>
            </a:r>
          </a:p>
          <a:p>
            <a:pPr>
              <a:buNone/>
              <a:tabLst>
                <a:tab pos="746125" algn="l"/>
              </a:tabLst>
            </a:pPr>
            <a:r>
              <a:rPr lang="en-US" dirty="0" smtClean="0"/>
              <a:t>		nearby weak sinusoid.</a:t>
            </a:r>
          </a:p>
          <a:p>
            <a:pPr marL="746125" lvl="1" indent="-288925">
              <a:tabLst>
                <a:tab pos="746125" algn="l"/>
              </a:tabLst>
            </a:pPr>
            <a:r>
              <a:rPr lang="en-US" dirty="0" smtClean="0"/>
              <a:t>We multiply </a:t>
            </a:r>
            <a:r>
              <a:rPr lang="en-US" i="1" dirty="0" smtClean="0"/>
              <a:t>x</a:t>
            </a:r>
            <a:r>
              <a:rPr lang="en-US" dirty="0" smtClean="0"/>
              <a:t>[</a:t>
            </a:r>
            <a:r>
              <a:rPr lang="en-US" i="1" dirty="0" smtClean="0"/>
              <a:t>n</a:t>
            </a:r>
            <a:r>
              <a:rPr lang="en-US" dirty="0" smtClean="0"/>
              <a:t>] by window </a:t>
            </a:r>
            <a:r>
              <a:rPr lang="en-US" i="1" dirty="0" smtClean="0"/>
              <a:t>w</a:t>
            </a:r>
            <a:r>
              <a:rPr lang="en-US" dirty="0" smtClean="0"/>
              <a:t>[</a:t>
            </a:r>
            <a:r>
              <a:rPr lang="en-US" i="1" dirty="0" smtClean="0"/>
              <a:t>n</a:t>
            </a:r>
            <a:r>
              <a:rPr lang="en-US" dirty="0" smtClean="0"/>
              <a:t>] before computing </a:t>
            </a:r>
            <a:r>
              <a:rPr lang="en-US" dirty="0" err="1" smtClean="0"/>
              <a:t>periodogram</a:t>
            </a:r>
            <a:endParaRPr lang="en-US" dirty="0" smtClean="0"/>
          </a:p>
          <a:p>
            <a:pPr lvl="1"/>
            <a:r>
              <a:rPr lang="en-US" dirty="0" smtClean="0"/>
              <a:t>Weaker sinusoid becomes more visible, but main lobe of each sinusoid broadens: two close peaks may merge into one.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40</a:t>
            </a:fld>
            <a:endParaRPr lang="en-US" sz="1200">
              <a:solidFill>
                <a:srgbClr val="0033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(12)</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Commonly used windows:</a:t>
            </a: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41</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685800" y="1385888"/>
            <a:ext cx="7803412" cy="3948112"/>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(13)</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Example</a:t>
            </a:r>
            <a:r>
              <a:rPr lang="en-US" dirty="0" smtClean="0"/>
              <a:t>: Three sine waves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42</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1276350" y="1298888"/>
            <a:ext cx="6572250" cy="472091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(14)</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43</a:t>
            </a:fld>
            <a:endParaRPr lang="en-US" sz="1200">
              <a:solidFill>
                <a:srgbClr val="003399"/>
              </a:solidFill>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1344433" y="1143000"/>
            <a:ext cx="6322781" cy="4580402"/>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(15)</a:t>
            </a:r>
            <a:endParaRPr lang="en-US" dirty="0"/>
          </a:p>
        </p:txBody>
      </p:sp>
      <p:sp>
        <p:nvSpPr>
          <p:cNvPr id="3" name="Content Placeholder 2"/>
          <p:cNvSpPr>
            <a:spLocks noGrp="1"/>
          </p:cNvSpPr>
          <p:nvPr>
            <p:ph idx="1"/>
          </p:nvPr>
        </p:nvSpPr>
        <p:spPr/>
        <p:txBody>
          <a:bodyPr/>
          <a:lstStyle/>
          <a:p>
            <a:r>
              <a:rPr lang="en-US" b="1" u="sng" dirty="0" smtClean="0"/>
              <a:t>Modifications based on ACF view: Blackman-</a:t>
            </a:r>
            <a:r>
              <a:rPr lang="en-US" b="1" u="sng" dirty="0" err="1" smtClean="0"/>
              <a:t>Tukey</a:t>
            </a:r>
            <a:r>
              <a:rPr lang="en-US" b="1" u="sng" dirty="0" smtClean="0"/>
              <a:t> method</a:t>
            </a:r>
          </a:p>
          <a:p>
            <a:pPr>
              <a:buNone/>
            </a:pPr>
            <a:r>
              <a:rPr lang="en-US" dirty="0" smtClean="0"/>
              <a:t>	</a:t>
            </a:r>
            <a:r>
              <a:rPr lang="en-US" dirty="0" err="1" smtClean="0"/>
              <a:t>Periodogram’s</a:t>
            </a:r>
            <a:r>
              <a:rPr lang="en-US" dirty="0" smtClean="0"/>
              <a:t> biggest problem is a variance that does not decrease with increasing </a:t>
            </a:r>
            <a:r>
              <a:rPr lang="en-US" i="1" dirty="0" smtClean="0"/>
              <a:t>N. </a:t>
            </a:r>
          </a:p>
          <a:p>
            <a:pPr>
              <a:buNone/>
            </a:pPr>
            <a:r>
              <a:rPr lang="en-US" i="1" dirty="0" smtClean="0"/>
              <a:t>	</a:t>
            </a:r>
            <a:r>
              <a:rPr lang="en-US" dirty="0" smtClean="0"/>
              <a:t>The methods we’ve seen dealt with this by averaging.</a:t>
            </a:r>
          </a:p>
          <a:p>
            <a:pPr>
              <a:buNone/>
            </a:pPr>
            <a:r>
              <a:rPr lang="en-US" dirty="0" smtClean="0"/>
              <a:t>	There is another way to combat this. To see how, we need to write the </a:t>
            </a:r>
            <a:r>
              <a:rPr lang="en-US" dirty="0" err="1" smtClean="0"/>
              <a:t>periodogram</a:t>
            </a:r>
            <a:r>
              <a:rPr lang="en-US" dirty="0" smtClean="0"/>
              <a:t> differently –motivated by the Wiener-</a:t>
            </a:r>
            <a:r>
              <a:rPr lang="en-US" dirty="0" err="1" smtClean="0"/>
              <a:t>Khinchine</a:t>
            </a:r>
            <a:r>
              <a:rPr lang="en-US" dirty="0" smtClean="0"/>
              <a:t> theorem:</a:t>
            </a:r>
          </a:p>
          <a:p>
            <a:pPr>
              <a:buNone/>
            </a:pPr>
            <a:endParaRPr lang="en-US" dirty="0" smtClean="0"/>
          </a:p>
          <a:p>
            <a:pPr>
              <a:buNone/>
            </a:pPr>
            <a:endParaRPr lang="en-US" i="1" dirty="0" smtClean="0"/>
          </a:p>
          <a:p>
            <a:endParaRPr lang="en-US" b="1" u="sng"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44</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2667000" y="2971800"/>
            <a:ext cx="3962400" cy="1233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(16)</a:t>
            </a:r>
            <a:endParaRPr lang="en-US" dirty="0"/>
          </a:p>
        </p:txBody>
      </p:sp>
      <p:sp>
        <p:nvSpPr>
          <p:cNvPr id="3" name="Content Placeholder 2"/>
          <p:cNvSpPr>
            <a:spLocks noGrp="1"/>
          </p:cNvSpPr>
          <p:nvPr>
            <p:ph idx="1"/>
          </p:nvPr>
        </p:nvSpPr>
        <p:spPr/>
        <p:txBody>
          <a:bodyPr/>
          <a:lstStyle/>
          <a:p>
            <a:pPr>
              <a:buNone/>
            </a:pPr>
            <a:r>
              <a:rPr lang="en-US" dirty="0" smtClean="0"/>
              <a:t>	The </a:t>
            </a:r>
            <a:r>
              <a:rPr lang="en-US" dirty="0" err="1" smtClean="0"/>
              <a:t>periodogram</a:t>
            </a:r>
            <a:r>
              <a:rPr lang="en-US" dirty="0" smtClean="0"/>
              <a:t> can be written as: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45</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1600200" y="1237803"/>
            <a:ext cx="6096000" cy="4858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(17)</a:t>
            </a:r>
            <a:endParaRPr lang="en-US" dirty="0"/>
          </a:p>
        </p:txBody>
      </p:sp>
      <p:sp>
        <p:nvSpPr>
          <p:cNvPr id="3" name="Content Placeholder 2"/>
          <p:cNvSpPr>
            <a:spLocks noGrp="1"/>
          </p:cNvSpPr>
          <p:nvPr>
            <p:ph idx="1"/>
          </p:nvPr>
        </p:nvSpPr>
        <p:spPr/>
        <p:txBody>
          <a:bodyPr/>
          <a:lstStyle/>
          <a:p>
            <a:pPr>
              <a:buNone/>
            </a:pPr>
            <a:r>
              <a:rPr lang="en-US" dirty="0" smtClean="0"/>
              <a:t>	Thus, the </a:t>
            </a:r>
            <a:r>
              <a:rPr lang="en-US" dirty="0" err="1" smtClean="0"/>
              <a:t>periodogram</a:t>
            </a:r>
            <a:r>
              <a:rPr lang="en-US" dirty="0" smtClean="0"/>
              <a:t> can be written as:</a:t>
            </a:r>
          </a:p>
          <a:p>
            <a:pPr>
              <a:buNone/>
            </a:pPr>
            <a:endParaRPr lang="en-US" dirty="0" smtClean="0"/>
          </a:p>
          <a:p>
            <a:pPr>
              <a:buNone/>
            </a:pPr>
            <a:endParaRPr lang="en-US" dirty="0" smtClean="0"/>
          </a:p>
          <a:p>
            <a:pPr>
              <a:buNone/>
            </a:pPr>
            <a:endParaRPr lang="en-US" dirty="0" smtClean="0"/>
          </a:p>
          <a:p>
            <a:pPr>
              <a:buNone/>
            </a:pPr>
            <a:r>
              <a:rPr lang="en-US" dirty="0" smtClean="0"/>
              <a:t>	</a:t>
            </a:r>
            <a:r>
              <a:rPr lang="en-US" dirty="0" err="1" smtClean="0"/>
              <a:t>i.e</a:t>
            </a:r>
            <a:r>
              <a:rPr lang="en-US" dirty="0" smtClean="0"/>
              <a:t>, as a DTFT of an </a:t>
            </a:r>
            <a:r>
              <a:rPr lang="en-US" b="1" dirty="0" smtClean="0"/>
              <a:t>estimated ACF </a:t>
            </a:r>
            <a:r>
              <a:rPr lang="en-US" dirty="0" smtClean="0"/>
              <a:t>given by</a:t>
            </a:r>
          </a:p>
          <a:p>
            <a:pPr>
              <a:buNone/>
            </a:pPr>
            <a:endParaRPr lang="en-US" dirty="0" smtClean="0"/>
          </a:p>
          <a:p>
            <a:pPr>
              <a:buNone/>
            </a:pPr>
            <a:endParaRPr lang="en-US" dirty="0" smtClean="0"/>
          </a:p>
          <a:p>
            <a:pPr>
              <a:buNone/>
            </a:pPr>
            <a:endParaRPr lang="en-US" sz="1000" dirty="0" smtClean="0"/>
          </a:p>
          <a:p>
            <a:pPr>
              <a:buNone/>
            </a:pPr>
            <a:r>
              <a:rPr lang="en-US" dirty="0" smtClean="0"/>
              <a:t>	It is the poor quality of this ACF estimate that gives rise to the </a:t>
            </a:r>
            <a:r>
              <a:rPr lang="en-US" dirty="0" err="1" smtClean="0"/>
              <a:t>periodogram’s</a:t>
            </a:r>
            <a:r>
              <a:rPr lang="en-US" dirty="0" smtClean="0"/>
              <a:t> poor quality.</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46</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3124200" y="1288235"/>
            <a:ext cx="2667000" cy="871751"/>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3352800" y="2786464"/>
            <a:ext cx="2452687" cy="7187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(18)</a:t>
            </a:r>
            <a:endParaRPr lang="en-US" dirty="0"/>
          </a:p>
        </p:txBody>
      </p:sp>
      <p:sp>
        <p:nvSpPr>
          <p:cNvPr id="3" name="Content Placeholder 2"/>
          <p:cNvSpPr>
            <a:spLocks noGrp="1"/>
          </p:cNvSpPr>
          <p:nvPr>
            <p:ph idx="1"/>
          </p:nvPr>
        </p:nvSpPr>
        <p:spPr/>
        <p:txBody>
          <a:bodyPr/>
          <a:lstStyle/>
          <a:p>
            <a:pPr>
              <a:buNone/>
            </a:pPr>
            <a:r>
              <a:rPr lang="en-US" dirty="0" smtClean="0"/>
              <a:t>	Example of ACF estimation:</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47</a:t>
            </a:fld>
            <a:endParaRPr lang="en-US" sz="1200">
              <a:solidFill>
                <a:srgbClr val="003399"/>
              </a:solidFill>
            </a:endParaRPr>
          </a:p>
        </p:txBody>
      </p:sp>
      <p:pic>
        <p:nvPicPr>
          <p:cNvPr id="10242" name="Picture 2"/>
          <p:cNvPicPr>
            <a:picLocks noChangeAspect="1" noChangeArrowheads="1"/>
          </p:cNvPicPr>
          <p:nvPr/>
        </p:nvPicPr>
        <p:blipFill>
          <a:blip r:embed="rId2" cstate="print"/>
          <a:srcRect/>
          <a:stretch>
            <a:fillRect/>
          </a:stretch>
        </p:blipFill>
        <p:spPr bwMode="auto">
          <a:xfrm>
            <a:off x="1633566" y="1295400"/>
            <a:ext cx="5834034"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(19)</a:t>
            </a:r>
            <a:endParaRPr lang="en-US" dirty="0"/>
          </a:p>
        </p:txBody>
      </p:sp>
      <p:sp>
        <p:nvSpPr>
          <p:cNvPr id="3" name="Content Placeholder 2"/>
          <p:cNvSpPr>
            <a:spLocks noGrp="1"/>
          </p:cNvSpPr>
          <p:nvPr>
            <p:ph idx="1"/>
          </p:nvPr>
        </p:nvSpPr>
        <p:spPr/>
        <p:txBody>
          <a:bodyPr/>
          <a:lstStyle/>
          <a:p>
            <a:r>
              <a:rPr lang="en-US" b="1" u="sng" dirty="0" smtClean="0"/>
              <a:t>Blackman-</a:t>
            </a:r>
            <a:r>
              <a:rPr lang="en-US" b="1" u="sng" dirty="0" err="1" smtClean="0"/>
              <a:t>Tukey</a:t>
            </a:r>
            <a:r>
              <a:rPr lang="en-US" b="1" u="sng" dirty="0" smtClean="0"/>
              <a:t> method –defined:</a:t>
            </a:r>
          </a:p>
          <a:p>
            <a:pPr>
              <a:buNone/>
            </a:pPr>
            <a:r>
              <a:rPr lang="en-US" dirty="0" smtClean="0"/>
              <a:t>	For the biased ACF estimate, the estimated ACF lags for large |</a:t>
            </a:r>
            <a:r>
              <a:rPr lang="en-US" i="1" dirty="0" smtClean="0"/>
              <a:t>k| </a:t>
            </a:r>
            <a:r>
              <a:rPr lang="en-US" dirty="0" smtClean="0"/>
              <a:t>values are unreliable.</a:t>
            </a:r>
          </a:p>
          <a:p>
            <a:pPr>
              <a:buNone/>
            </a:pPr>
            <a:r>
              <a:rPr lang="en-US" dirty="0" smtClean="0"/>
              <a:t>	De-emphasize these unreliable lags by </a:t>
            </a:r>
            <a:r>
              <a:rPr lang="en-US" b="1" dirty="0" smtClean="0"/>
              <a:t>applying a window to the biased ACF estimate</a:t>
            </a:r>
            <a:r>
              <a:rPr lang="en-US" dirty="0" smtClean="0"/>
              <a:t>. This is the </a:t>
            </a:r>
            <a:r>
              <a:rPr lang="en-US" b="1" dirty="0" smtClean="0"/>
              <a:t>Blackman-</a:t>
            </a:r>
            <a:r>
              <a:rPr lang="en-US" b="1" dirty="0" err="1" smtClean="0"/>
              <a:t>Tukey</a:t>
            </a:r>
            <a:r>
              <a:rPr lang="en-US" b="1" dirty="0" smtClean="0"/>
              <a:t> method</a:t>
            </a:r>
            <a:r>
              <a:rPr lang="en-US" dirty="0" smtClean="0"/>
              <a:t>:</a:t>
            </a:r>
          </a:p>
          <a:p>
            <a:pPr>
              <a:buNone/>
            </a:pPr>
            <a:endParaRPr lang="en-US" dirty="0" smtClean="0"/>
          </a:p>
          <a:p>
            <a:pPr>
              <a:buNone/>
            </a:pPr>
            <a:endParaRPr lang="en-US" dirty="0" smtClean="0"/>
          </a:p>
          <a:p>
            <a:pPr>
              <a:buNone/>
            </a:pPr>
            <a:endParaRPr lang="en-US" dirty="0" smtClean="0"/>
          </a:p>
          <a:p>
            <a:pPr>
              <a:buNone/>
            </a:pPr>
            <a:r>
              <a:rPr lang="en-US" dirty="0" smtClean="0"/>
              <a:t>	with </a:t>
            </a:r>
            <a:r>
              <a:rPr lang="en-US" i="1" dirty="0" smtClean="0"/>
              <a:t>M</a:t>
            </a:r>
            <a:r>
              <a:rPr lang="en-US" dirty="0" smtClean="0"/>
              <a:t> &lt; </a:t>
            </a:r>
            <a:r>
              <a:rPr lang="en-US" i="1" dirty="0" smtClean="0"/>
              <a:t>N </a:t>
            </a:r>
            <a:r>
              <a:rPr lang="en-US" dirty="0" smtClean="0"/>
              <a:t>– 1.</a:t>
            </a:r>
          </a:p>
          <a:p>
            <a:pPr>
              <a:buNone/>
            </a:pPr>
            <a:r>
              <a:rPr lang="en-US" dirty="0" smtClean="0"/>
              <a:t>	Since windows taper off to zero at their edges this causes the poor-quality estimates at large |</a:t>
            </a:r>
            <a:r>
              <a:rPr lang="en-US" i="1" dirty="0" smtClean="0"/>
              <a:t>k| </a:t>
            </a:r>
            <a:r>
              <a:rPr lang="en-US" dirty="0" smtClean="0"/>
              <a:t>values to have less impact on the PSD estimate.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48</a:t>
            </a:fld>
            <a:endParaRPr lang="en-US" sz="1200">
              <a:solidFill>
                <a:srgbClr val="003399"/>
              </a:solidFill>
            </a:endParaRPr>
          </a:p>
        </p:txBody>
      </p:sp>
      <p:pic>
        <p:nvPicPr>
          <p:cNvPr id="11266" name="Picture 2"/>
          <p:cNvPicPr>
            <a:picLocks noChangeAspect="1" noChangeArrowheads="1"/>
          </p:cNvPicPr>
          <p:nvPr/>
        </p:nvPicPr>
        <p:blipFill>
          <a:blip r:embed="rId2" cstate="print"/>
          <a:srcRect/>
          <a:stretch>
            <a:fillRect/>
          </a:stretch>
        </p:blipFill>
        <p:spPr bwMode="auto">
          <a:xfrm>
            <a:off x="2971800" y="2719388"/>
            <a:ext cx="3229264" cy="862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(20)</a:t>
            </a:r>
            <a:endParaRPr lang="en-US" dirty="0"/>
          </a:p>
        </p:txBody>
      </p:sp>
      <p:sp>
        <p:nvSpPr>
          <p:cNvPr id="3" name="Content Placeholder 2"/>
          <p:cNvSpPr>
            <a:spLocks noGrp="1"/>
          </p:cNvSpPr>
          <p:nvPr>
            <p:ph idx="1"/>
          </p:nvPr>
        </p:nvSpPr>
        <p:spPr/>
        <p:txBody>
          <a:bodyPr/>
          <a:lstStyle/>
          <a:p>
            <a:pPr>
              <a:buNone/>
            </a:pPr>
            <a:r>
              <a:rPr lang="en-US" dirty="0" smtClean="0"/>
              <a:t>	In practice we compute this using the DFT(FFT) (usually using zero-padding) –which computes the DTFT at discrete frequency points (DFT bins):</a:t>
            </a:r>
          </a:p>
          <a:p>
            <a:pPr>
              <a:buNone/>
            </a:pPr>
            <a:endParaRPr lang="en-US" dirty="0" smtClean="0"/>
          </a:p>
          <a:p>
            <a:pPr>
              <a:buNone/>
            </a:pPr>
            <a:endParaRPr lang="en-US" dirty="0" smtClean="0"/>
          </a:p>
          <a:p>
            <a:pPr>
              <a:buNone/>
            </a:pPr>
            <a:endParaRPr lang="en-US" dirty="0" smtClean="0"/>
          </a:p>
          <a:p>
            <a:pPr>
              <a:buNone/>
            </a:pPr>
            <a:endParaRPr lang="en-US" sz="2400" dirty="0" smtClean="0"/>
          </a:p>
          <a:p>
            <a:pPr>
              <a:buNone/>
            </a:pPr>
            <a:r>
              <a:rPr lang="en-US" dirty="0" smtClean="0"/>
              <a:t>	It is useful to explore a frequency domain interpretation of it. By using the multiplication-convolution theorem for DTFT we have:</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400" dirty="0" smtClean="0"/>
          </a:p>
          <a:p>
            <a:pPr>
              <a:buNone/>
            </a:pPr>
            <a:r>
              <a:rPr lang="en-US" dirty="0" smtClean="0"/>
              <a:t>	The BT estimate is a </a:t>
            </a:r>
            <a:r>
              <a:rPr lang="en-US" b="1" dirty="0" smtClean="0"/>
              <a:t>smoothed version </a:t>
            </a:r>
            <a:r>
              <a:rPr lang="en-US" dirty="0" smtClean="0"/>
              <a:t>of the </a:t>
            </a:r>
            <a:r>
              <a:rPr lang="en-US" dirty="0" err="1" smtClean="0"/>
              <a:t>periodogram</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49</a:t>
            </a:fld>
            <a:endParaRPr lang="en-US" sz="1200">
              <a:solidFill>
                <a:srgbClr val="003399"/>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1981200"/>
            <a:ext cx="6324600" cy="1174431"/>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cstate="print"/>
          <a:srcRect/>
          <a:stretch>
            <a:fillRect/>
          </a:stretch>
        </p:blipFill>
        <p:spPr bwMode="auto">
          <a:xfrm>
            <a:off x="1953767" y="4114800"/>
            <a:ext cx="5437633" cy="1600200"/>
          </a:xfrm>
          <a:prstGeom prst="rect">
            <a:avLst/>
          </a:prstGeom>
          <a:noFill/>
          <a:ln w="9525">
            <a:noFill/>
            <a:miter lim="800000"/>
            <a:headEnd/>
            <a:tailEnd/>
          </a:ln>
          <a:effectLst/>
        </p:spPr>
      </p:pic>
      <p:sp>
        <p:nvSpPr>
          <p:cNvPr id="7" name="Rectangle 6"/>
          <p:cNvSpPr/>
          <p:nvPr/>
        </p:nvSpPr>
        <p:spPr>
          <a:xfrm>
            <a:off x="6248400" y="3906560"/>
            <a:ext cx="2895600" cy="1046440"/>
          </a:xfrm>
          <a:prstGeom prst="rect">
            <a:avLst/>
          </a:prstGeom>
        </p:spPr>
        <p:txBody>
          <a:bodyPr wrap="square">
            <a:spAutoFit/>
          </a:bodyPr>
          <a:lstStyle/>
          <a:p>
            <a:endParaRPr lang="en-US" dirty="0" smtClean="0"/>
          </a:p>
          <a:p>
            <a:r>
              <a:rPr lang="en-US" sz="1400" b="1" dirty="0" smtClean="0">
                <a:latin typeface="Times New Roman" pitchFamily="18" charset="0"/>
                <a:cs typeface="Times New Roman" pitchFamily="18" charset="0"/>
              </a:rPr>
              <a:t>( Product in Time Domain) </a:t>
            </a:r>
            <a:r>
              <a:rPr lang="en-US" sz="1400" b="1" dirty="0" smtClean="0">
                <a:latin typeface="Times New Roman" pitchFamily="18" charset="0"/>
                <a:cs typeface="Times New Roman" pitchFamily="18" charset="0"/>
                <a:sym typeface="Symbol"/>
              </a:rPr>
              <a:t> </a:t>
            </a:r>
          </a:p>
          <a:p>
            <a:r>
              <a:rPr lang="en-US" sz="1400" b="1" dirty="0" smtClean="0">
                <a:latin typeface="Times New Roman" pitchFamily="18" charset="0"/>
                <a:cs typeface="Times New Roman" pitchFamily="18" charset="0"/>
              </a:rPr>
              <a:t>(Convolution in Frequency Domain)</a:t>
            </a:r>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(3)</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Modern </a:t>
            </a:r>
            <a:r>
              <a:rPr lang="en-US" b="1" u="sng" dirty="0" smtClean="0"/>
              <a:t>p</a:t>
            </a:r>
            <a:r>
              <a:rPr lang="en-US" b="1" u="sng" dirty="0" smtClean="0">
                <a:solidFill>
                  <a:schemeClr val="tx1"/>
                </a:solidFill>
                <a:latin typeface="+mj-lt"/>
                <a:ea typeface="+mn-ea"/>
                <a:cs typeface="+mn-cs"/>
              </a:rPr>
              <a:t>arametric </a:t>
            </a:r>
            <a:r>
              <a:rPr lang="en-US" b="1" u="sng" dirty="0" smtClean="0"/>
              <a:t>a</a:t>
            </a:r>
            <a:r>
              <a:rPr lang="en-US" b="1" u="sng" dirty="0" smtClean="0">
                <a:solidFill>
                  <a:schemeClr val="tx1"/>
                </a:solidFill>
                <a:latin typeface="+mj-lt"/>
                <a:ea typeface="+mn-ea"/>
                <a:cs typeface="+mn-cs"/>
              </a:rPr>
              <a:t>pproach:</a:t>
            </a:r>
          </a:p>
          <a:p>
            <a:pPr>
              <a:buNone/>
            </a:pPr>
            <a:r>
              <a:rPr lang="en-US" dirty="0" smtClean="0"/>
              <a:t>	</a:t>
            </a:r>
            <a:r>
              <a:rPr lang="en-US" dirty="0" smtClean="0">
                <a:solidFill>
                  <a:schemeClr val="tx1"/>
                </a:solidFill>
                <a:latin typeface="+mj-lt"/>
                <a:ea typeface="+mn-ea"/>
                <a:cs typeface="+mn-cs"/>
              </a:rPr>
              <a:t>There is a so-called </a:t>
            </a:r>
            <a:r>
              <a:rPr lang="en-US" dirty="0" smtClean="0"/>
              <a:t>m</a:t>
            </a:r>
            <a:r>
              <a:rPr lang="en-US" dirty="0" smtClean="0">
                <a:solidFill>
                  <a:schemeClr val="tx1"/>
                </a:solidFill>
                <a:latin typeface="+mj-lt"/>
                <a:ea typeface="+mn-ea"/>
                <a:cs typeface="+mn-cs"/>
              </a:rPr>
              <a:t>odern approach to PSD estimation that tries to deal with the issue of having only a </a:t>
            </a:r>
            <a:r>
              <a:rPr lang="en-US" u="sng" dirty="0" smtClean="0">
                <a:solidFill>
                  <a:schemeClr val="tx1"/>
                </a:solidFill>
                <a:latin typeface="+mj-lt"/>
                <a:ea typeface="+mn-ea"/>
                <a:cs typeface="+mn-cs"/>
              </a:rPr>
              <a:t>finite number of samples</a:t>
            </a:r>
            <a:r>
              <a:rPr lang="en-US" dirty="0" smtClean="0">
                <a:solidFill>
                  <a:schemeClr val="tx1"/>
                </a:solidFill>
                <a:latin typeface="+mj-lt"/>
                <a:ea typeface="+mn-ea"/>
                <a:cs typeface="+mn-cs"/>
              </a:rPr>
              <a:t>:</a:t>
            </a:r>
          </a:p>
          <a:p>
            <a:pPr lvl="1"/>
            <a:r>
              <a:rPr lang="en-US" dirty="0" smtClean="0">
                <a:solidFill>
                  <a:schemeClr val="tx1"/>
                </a:solidFill>
                <a:latin typeface="+mj-lt"/>
                <a:ea typeface="+mn-ea"/>
                <a:cs typeface="+mn-cs"/>
              </a:rPr>
              <a:t>Assume a recursive model for the ACF. </a:t>
            </a:r>
          </a:p>
          <a:p>
            <a:pPr lvl="1"/>
            <a:r>
              <a:rPr lang="en-US" dirty="0" smtClean="0">
                <a:solidFill>
                  <a:schemeClr val="tx1"/>
                </a:solidFill>
                <a:latin typeface="+mj-lt"/>
                <a:ea typeface="+mn-ea"/>
                <a:cs typeface="+mn-cs"/>
              </a:rPr>
              <a:t>Allows recursive extension of ACF using the known values.</a:t>
            </a:r>
          </a:p>
          <a:p>
            <a:endParaRPr lang="en-US" sz="1200"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a:t>
            </a:r>
            <a:r>
              <a:rPr lang="en-US" u="sng" dirty="0" smtClean="0">
                <a:solidFill>
                  <a:schemeClr val="tx1"/>
                </a:solidFill>
                <a:latin typeface="+mj-lt"/>
                <a:ea typeface="+mn-ea"/>
                <a:cs typeface="+mn-cs"/>
              </a:rPr>
              <a:t>Example </a:t>
            </a:r>
            <a:r>
              <a:rPr lang="en-US" u="sng" dirty="0" smtClean="0"/>
              <a:t>m</a:t>
            </a:r>
            <a:r>
              <a:rPr lang="en-US" u="sng" dirty="0" smtClean="0">
                <a:solidFill>
                  <a:schemeClr val="tx1"/>
                </a:solidFill>
                <a:latin typeface="+mj-lt"/>
                <a:ea typeface="+mn-ea"/>
                <a:cs typeface="+mn-cs"/>
              </a:rPr>
              <a:t>odel:</a:t>
            </a:r>
          </a:p>
          <a:p>
            <a:pPr>
              <a:buNone/>
            </a:pPr>
            <a:endParaRPr lang="en-US" u="sng" dirty="0" smtClean="0"/>
          </a:p>
          <a:p>
            <a:pPr>
              <a:buNone/>
            </a:pPr>
            <a:endParaRPr lang="en-US" sz="1000" u="sng"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We’ll see that for this approach all we’ll need to do is estimate the model parameters {</a:t>
            </a:r>
            <a:r>
              <a:rPr lang="en-US" i="1" dirty="0" err="1" smtClean="0">
                <a:solidFill>
                  <a:schemeClr val="tx1"/>
                </a:solidFill>
                <a:latin typeface="+mj-lt"/>
                <a:ea typeface="+mn-ea"/>
                <a:cs typeface="+mn-cs"/>
              </a:rPr>
              <a:t>a</a:t>
            </a:r>
            <a:r>
              <a:rPr lang="en-US" i="1" baseline="-25000" dirty="0" err="1" smtClean="0">
                <a:solidFill>
                  <a:schemeClr val="tx1"/>
                </a:solidFill>
                <a:latin typeface="+mj-lt"/>
                <a:ea typeface="+mn-ea"/>
                <a:cs typeface="+mn-cs"/>
              </a:rPr>
              <a:t>i</a:t>
            </a:r>
            <a:r>
              <a:rPr lang="en-US" dirty="0" smtClean="0">
                <a:solidFill>
                  <a:schemeClr val="tx1"/>
                </a:solidFill>
                <a:latin typeface="+mj-lt"/>
                <a:ea typeface="+mn-ea"/>
                <a:cs typeface="+mn-cs"/>
              </a:rPr>
              <a:t>} and then use them to get an estimate of the PSD. Thus, this approach is called </a:t>
            </a:r>
            <a:r>
              <a:rPr lang="en-US" b="1" dirty="0" smtClean="0"/>
              <a:t>p</a:t>
            </a:r>
            <a:r>
              <a:rPr lang="en-US" b="1" dirty="0" smtClean="0">
                <a:solidFill>
                  <a:schemeClr val="tx1"/>
                </a:solidFill>
                <a:latin typeface="+mj-lt"/>
                <a:ea typeface="+mn-ea"/>
                <a:cs typeface="+mn-cs"/>
              </a:rPr>
              <a:t>arametric</a:t>
            </a:r>
            <a:r>
              <a:rPr lang="en-US" dirty="0" smtClean="0">
                <a:solidFill>
                  <a:schemeClr val="tx1"/>
                </a:solidFill>
                <a:latin typeface="+mj-lt"/>
                <a:ea typeface="+mn-ea"/>
                <a:cs typeface="+mn-cs"/>
              </a:rPr>
              <a:t>.</a:t>
            </a:r>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a:t>
            </a:fld>
            <a:endParaRPr lang="en-US" sz="1200">
              <a:solidFill>
                <a:srgbClr val="003399"/>
              </a:solidFill>
            </a:endParaRPr>
          </a:p>
        </p:txBody>
      </p:sp>
      <p:pic>
        <p:nvPicPr>
          <p:cNvPr id="78850" name="Picture 2"/>
          <p:cNvPicPr>
            <a:picLocks noChangeAspect="1" noChangeArrowheads="1"/>
          </p:cNvPicPr>
          <p:nvPr/>
        </p:nvPicPr>
        <p:blipFill>
          <a:blip r:embed="rId2" cstate="print"/>
          <a:srcRect/>
          <a:stretch>
            <a:fillRect/>
          </a:stretch>
        </p:blipFill>
        <p:spPr bwMode="auto">
          <a:xfrm>
            <a:off x="1371600" y="3276600"/>
            <a:ext cx="6477000" cy="406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(21)</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BT performance: Bias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50</a:t>
            </a:fld>
            <a:endParaRPr lang="en-US" sz="1200">
              <a:solidFill>
                <a:srgbClr val="003399"/>
              </a:solidFill>
            </a:endParaRPr>
          </a:p>
        </p:txBody>
      </p:sp>
      <p:pic>
        <p:nvPicPr>
          <p:cNvPr id="13314" name="Picture 2"/>
          <p:cNvPicPr>
            <a:picLocks noChangeAspect="1" noChangeArrowheads="1"/>
          </p:cNvPicPr>
          <p:nvPr/>
        </p:nvPicPr>
        <p:blipFill>
          <a:blip r:embed="rId2" cstate="print"/>
          <a:srcRect/>
          <a:stretch>
            <a:fillRect/>
          </a:stretch>
        </p:blipFill>
        <p:spPr bwMode="auto">
          <a:xfrm>
            <a:off x="2133600" y="1295400"/>
            <a:ext cx="6248400" cy="28983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(22)</a:t>
            </a:r>
            <a:endParaRPr lang="en-US" dirty="0"/>
          </a:p>
        </p:txBody>
      </p:sp>
      <p:sp>
        <p:nvSpPr>
          <p:cNvPr id="3" name="Content Placeholder 2"/>
          <p:cNvSpPr>
            <a:spLocks noGrp="1"/>
          </p:cNvSpPr>
          <p:nvPr>
            <p:ph idx="1"/>
          </p:nvPr>
        </p:nvSpPr>
        <p:spPr/>
        <p:txBody>
          <a:bodyPr/>
          <a:lstStyle/>
          <a:p>
            <a:pPr>
              <a:buNone/>
            </a:pPr>
            <a:r>
              <a:rPr lang="en-US" b="1" dirty="0" smtClean="0"/>
              <a:t>	BT performance: Variance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51</a:t>
            </a:fld>
            <a:endParaRPr lang="en-US" sz="1200">
              <a:solidFill>
                <a:srgbClr val="003399"/>
              </a:solidFill>
            </a:endParaRPr>
          </a:p>
        </p:txBody>
      </p:sp>
      <p:pic>
        <p:nvPicPr>
          <p:cNvPr id="14341" name="Picture 5"/>
          <p:cNvPicPr>
            <a:picLocks noChangeAspect="1" noChangeArrowheads="1"/>
          </p:cNvPicPr>
          <p:nvPr/>
        </p:nvPicPr>
        <p:blipFill>
          <a:blip r:embed="rId2" cstate="print"/>
          <a:srcRect/>
          <a:stretch>
            <a:fillRect/>
          </a:stretch>
        </p:blipFill>
        <p:spPr bwMode="auto">
          <a:xfrm>
            <a:off x="2514600" y="1295401"/>
            <a:ext cx="4114800" cy="608849"/>
          </a:xfrm>
          <a:prstGeom prst="rect">
            <a:avLst/>
          </a:prstGeom>
          <a:noFill/>
          <a:ln w="9525">
            <a:noFill/>
            <a:miter lim="800000"/>
            <a:headEnd/>
            <a:tailEnd/>
          </a:ln>
          <a:effectLst/>
        </p:spPr>
      </p:pic>
      <p:pic>
        <p:nvPicPr>
          <p:cNvPr id="14343" name="Picture 7"/>
          <p:cNvPicPr>
            <a:picLocks noChangeAspect="1" noChangeArrowheads="1"/>
          </p:cNvPicPr>
          <p:nvPr/>
        </p:nvPicPr>
        <p:blipFill>
          <a:blip r:embed="rId3" cstate="print"/>
          <a:srcRect/>
          <a:stretch>
            <a:fillRect/>
          </a:stretch>
        </p:blipFill>
        <p:spPr bwMode="auto">
          <a:xfrm>
            <a:off x="633412" y="1958350"/>
            <a:ext cx="8281988" cy="3070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(23)</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52</a:t>
            </a:fld>
            <a:endParaRPr lang="en-US" sz="1200">
              <a:solidFill>
                <a:srgbClr val="003399"/>
              </a:solidFill>
            </a:endParaRPr>
          </a:p>
        </p:txBody>
      </p:sp>
      <p:pic>
        <p:nvPicPr>
          <p:cNvPr id="15362" name="Picture 2"/>
          <p:cNvPicPr>
            <a:picLocks noGrp="1" noChangeAspect="1" noChangeArrowheads="1"/>
          </p:cNvPicPr>
          <p:nvPr>
            <p:ph idx="1"/>
          </p:nvPr>
        </p:nvPicPr>
        <p:blipFill>
          <a:blip r:embed="rId2" cstate="print"/>
          <a:srcRect/>
          <a:stretch>
            <a:fillRect/>
          </a:stretch>
        </p:blipFill>
        <p:spPr bwMode="auto">
          <a:xfrm>
            <a:off x="609600" y="838200"/>
            <a:ext cx="8258105" cy="1727214"/>
          </a:xfrm>
          <a:prstGeom prst="rect">
            <a:avLst/>
          </a:prstGeom>
          <a:noFill/>
          <a:ln w="9525">
            <a:noFill/>
            <a:miter lim="800000"/>
            <a:headEnd/>
            <a:tailEnd/>
          </a:ln>
          <a:effectLst/>
        </p:spPr>
      </p:pic>
      <p:sp>
        <p:nvSpPr>
          <p:cNvPr id="6" name="Rectangle 5"/>
          <p:cNvSpPr/>
          <p:nvPr/>
        </p:nvSpPr>
        <p:spPr>
          <a:xfrm>
            <a:off x="838200" y="2667000"/>
            <a:ext cx="7772400" cy="3477875"/>
          </a:xfrm>
          <a:prstGeom prst="rect">
            <a:avLst/>
          </a:prstGeom>
        </p:spPr>
        <p:txBody>
          <a:bodyPr wrap="square">
            <a:spAutoFit/>
          </a:bodyPr>
          <a:lstStyle/>
          <a:p>
            <a:r>
              <a:rPr lang="en-US" dirty="0" smtClean="0">
                <a:latin typeface="Times New Roman" pitchFamily="18" charset="0"/>
                <a:cs typeface="Times New Roman" pitchFamily="18" charset="0"/>
              </a:rPr>
              <a:t>Now, further approximation must be done do get a meaningful result. If </a:t>
            </a:r>
            <a:r>
              <a:rPr lang="en-US" i="1" dirty="0" smtClean="0">
                <a:latin typeface="Times New Roman" pitchFamily="18" charset="0"/>
                <a:cs typeface="Times New Roman" pitchFamily="18" charset="0"/>
              </a:rPr>
              <a:t>N </a:t>
            </a:r>
            <a:r>
              <a:rPr lang="en-US" dirty="0" smtClean="0">
                <a:latin typeface="Times New Roman" pitchFamily="18" charset="0"/>
                <a:cs typeface="Times New Roman" pitchFamily="18" charset="0"/>
              </a:rPr>
              <a:t>is large enough, the sin-over-sin kernel will be enough like a delta function (with area 2</a:t>
            </a:r>
            <a:r>
              <a:rPr lang="en-US" i="1" dirty="0" smtClean="0">
                <a:latin typeface="Times New Roman" pitchFamily="18" charset="0"/>
                <a:cs typeface="Times New Roman" pitchFamily="18" charset="0"/>
              </a:rPr>
              <a:t>π/N</a:t>
            </a:r>
            <a:r>
              <a:rPr lang="en-US" dirty="0" smtClean="0">
                <a:latin typeface="Times New Roman" pitchFamily="18" charset="0"/>
                <a:cs typeface="Times New Roman" pitchFamily="18" charset="0"/>
              </a:rPr>
              <a:t>) to treat it approximately as one:</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15363" name="Picture 3"/>
          <p:cNvPicPr>
            <a:picLocks noChangeAspect="1" noChangeArrowheads="1"/>
          </p:cNvPicPr>
          <p:nvPr/>
        </p:nvPicPr>
        <p:blipFill>
          <a:blip r:embed="rId3" cstate="print"/>
          <a:srcRect/>
          <a:stretch>
            <a:fillRect/>
          </a:stretch>
        </p:blipFill>
        <p:spPr bwMode="auto">
          <a:xfrm>
            <a:off x="2438401" y="3581400"/>
            <a:ext cx="4419599" cy="962875"/>
          </a:xfrm>
          <a:prstGeom prst="rect">
            <a:avLst/>
          </a:prstGeom>
          <a:noFill/>
          <a:ln w="9525">
            <a:noFill/>
            <a:miter lim="800000"/>
            <a:headEnd/>
            <a:tailEnd/>
          </a:ln>
          <a:effectLst/>
        </p:spPr>
      </p:pic>
      <p:sp>
        <p:nvSpPr>
          <p:cNvPr id="8" name="Rectangle 7"/>
          <p:cNvSpPr/>
          <p:nvPr/>
        </p:nvSpPr>
        <p:spPr>
          <a:xfrm>
            <a:off x="914400" y="4495800"/>
            <a:ext cx="7543800" cy="707886"/>
          </a:xfrm>
          <a:prstGeom prst="rect">
            <a:avLst/>
          </a:prstGeom>
        </p:spPr>
        <p:txBody>
          <a:bodyPr wrap="square">
            <a:spAutoFit/>
          </a:bodyPr>
          <a:lstStyle/>
          <a:p>
            <a:r>
              <a:rPr lang="en-US" dirty="0" smtClean="0"/>
              <a:t>Now, further approximation: assume that the true PSD is fairly constant over any interval of width = to </a:t>
            </a:r>
            <a:r>
              <a:rPr lang="en-US" dirty="0" err="1" smtClean="0"/>
              <a:t>mainlobe</a:t>
            </a:r>
            <a:r>
              <a:rPr lang="en-US" dirty="0" smtClean="0"/>
              <a:t> of </a:t>
            </a:r>
            <a:r>
              <a:rPr lang="en-US" i="1" dirty="0" smtClean="0"/>
              <a:t>W(ω):</a:t>
            </a:r>
            <a:endParaRPr lang="en-US" dirty="0"/>
          </a:p>
        </p:txBody>
      </p:sp>
      <p:pic>
        <p:nvPicPr>
          <p:cNvPr id="15365" name="Picture 5"/>
          <p:cNvPicPr>
            <a:picLocks noChangeAspect="1" noChangeArrowheads="1"/>
          </p:cNvPicPr>
          <p:nvPr/>
        </p:nvPicPr>
        <p:blipFill>
          <a:blip r:embed="rId4" cstate="print"/>
          <a:srcRect/>
          <a:stretch>
            <a:fillRect/>
          </a:stretch>
        </p:blipFill>
        <p:spPr bwMode="auto">
          <a:xfrm>
            <a:off x="1295401" y="5181600"/>
            <a:ext cx="6705599" cy="914183"/>
          </a:xfrm>
          <a:prstGeom prst="rect">
            <a:avLst/>
          </a:prstGeom>
          <a:noFill/>
          <a:ln w="9525">
            <a:noFill/>
            <a:miter lim="800000"/>
            <a:headEnd/>
            <a:tailEnd/>
          </a:ln>
          <a:effectLst/>
        </p:spPr>
      </p:pic>
      <p:sp>
        <p:nvSpPr>
          <p:cNvPr id="11" name="TextBox 10"/>
          <p:cNvSpPr txBox="1"/>
          <p:nvPr/>
        </p:nvSpPr>
        <p:spPr>
          <a:xfrm>
            <a:off x="5105400" y="5791200"/>
            <a:ext cx="1494320" cy="307777"/>
          </a:xfrm>
          <a:prstGeom prst="rect">
            <a:avLst/>
          </a:prstGeom>
          <a:noFill/>
        </p:spPr>
        <p:txBody>
          <a:bodyPr wrap="none" rtlCol="0">
            <a:spAutoFit/>
          </a:bodyPr>
          <a:lstStyle/>
          <a:p>
            <a:r>
              <a:rPr lang="en-US" sz="1400" dirty="0" err="1" smtClean="0"/>
              <a:t>Paserval</a:t>
            </a:r>
            <a:r>
              <a:rPr lang="en-US" sz="1400" dirty="0" smtClean="0"/>
              <a:t> theorem</a:t>
            </a:r>
            <a:endParaRPr lang="en-US" sz="1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(24)</a:t>
            </a:r>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r>
              <a:rPr lang="en-US" u="sng" dirty="0" smtClean="0"/>
              <a:t>Recommended</a:t>
            </a:r>
            <a:r>
              <a:rPr lang="en-US" dirty="0" smtClean="0"/>
              <a:t>: </a:t>
            </a:r>
            <a:r>
              <a:rPr lang="en-US" i="1" dirty="0" smtClean="0"/>
              <a:t>M &lt; N</a:t>
            </a:r>
            <a:r>
              <a:rPr lang="en-US" dirty="0" smtClean="0"/>
              <a:t>/5</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53</a:t>
            </a:fld>
            <a:endParaRPr lang="en-US" sz="1200">
              <a:solidFill>
                <a:srgbClr val="003399"/>
              </a:solidFill>
            </a:endParaRPr>
          </a:p>
        </p:txBody>
      </p:sp>
      <p:pic>
        <p:nvPicPr>
          <p:cNvPr id="16386" name="Picture 2"/>
          <p:cNvPicPr>
            <a:picLocks noChangeAspect="1" noChangeArrowheads="1"/>
          </p:cNvPicPr>
          <p:nvPr/>
        </p:nvPicPr>
        <p:blipFill>
          <a:blip r:embed="rId2" cstate="print"/>
          <a:srcRect/>
          <a:stretch>
            <a:fillRect/>
          </a:stretch>
        </p:blipFill>
        <p:spPr bwMode="auto">
          <a:xfrm>
            <a:off x="1905000" y="990600"/>
            <a:ext cx="5334000" cy="1947512"/>
          </a:xfrm>
          <a:prstGeom prst="rect">
            <a:avLst/>
          </a:prstGeom>
          <a:noFill/>
          <a:ln w="9525">
            <a:noFill/>
            <a:miter lim="800000"/>
            <a:headEnd/>
            <a:tailEnd/>
          </a:ln>
          <a:effectLst/>
        </p:spPr>
      </p:pic>
      <p:sp>
        <p:nvSpPr>
          <p:cNvPr id="6" name="Rectangle 5"/>
          <p:cNvSpPr/>
          <p:nvPr/>
        </p:nvSpPr>
        <p:spPr>
          <a:xfrm>
            <a:off x="1524000" y="3200400"/>
            <a:ext cx="6934200" cy="2246769"/>
          </a:xfrm>
          <a:prstGeom prst="rect">
            <a:avLst/>
          </a:prstGeom>
        </p:spPr>
        <p:txBody>
          <a:bodyPr wrap="square">
            <a:spAutoFit/>
          </a:bodyPr>
          <a:lstStyle/>
          <a:p>
            <a:r>
              <a:rPr lang="en-US" b="1" dirty="0" smtClean="0">
                <a:latin typeface="Times New Roman" pitchFamily="18" charset="0"/>
                <a:cs typeface="Times New Roman" pitchFamily="18" charset="0"/>
              </a:rPr>
              <a:t>Basic Tradeoff between Bias and Variance:</a:t>
            </a:r>
          </a:p>
          <a:p>
            <a:pPr>
              <a:buFont typeface="Arial" pitchFamily="34" charset="0"/>
              <a:buChar char="•"/>
            </a:pPr>
            <a:r>
              <a:rPr lang="en-US" dirty="0" smtClean="0">
                <a:latin typeface="Times New Roman" pitchFamily="18" charset="0"/>
                <a:cs typeface="Times New Roman" pitchFamily="18" charset="0"/>
              </a:rPr>
              <a:t> Need large </a:t>
            </a:r>
            <a:r>
              <a:rPr lang="en-US" i="1" dirty="0" smtClean="0">
                <a:latin typeface="Times New Roman" pitchFamily="18" charset="0"/>
                <a:cs typeface="Times New Roman" pitchFamily="18" charset="0"/>
              </a:rPr>
              <a:t>M </a:t>
            </a:r>
            <a:r>
              <a:rPr lang="en-US" dirty="0" smtClean="0">
                <a:latin typeface="Times New Roman" pitchFamily="18" charset="0"/>
                <a:cs typeface="Times New Roman" pitchFamily="18" charset="0"/>
              </a:rPr>
              <a:t>to get small bias</a:t>
            </a:r>
          </a:p>
          <a:p>
            <a:pPr lvl="1"/>
            <a:r>
              <a:rPr lang="en-US" dirty="0" smtClean="0">
                <a:latin typeface="Times New Roman" pitchFamily="18" charset="0"/>
                <a:cs typeface="Times New Roman" pitchFamily="18" charset="0"/>
              </a:rPr>
              <a:t>– In order to get narrow </a:t>
            </a:r>
            <a:r>
              <a:rPr lang="en-US" dirty="0" err="1" smtClean="0">
                <a:latin typeface="Times New Roman" pitchFamily="18" charset="0"/>
                <a:cs typeface="Times New Roman" pitchFamily="18" charset="0"/>
              </a:rPr>
              <a:t>mainlobe</a:t>
            </a:r>
            <a:r>
              <a:rPr lang="en-US" dirty="0" smtClean="0">
                <a:latin typeface="Times New Roman" pitchFamily="18" charset="0"/>
                <a:cs typeface="Times New Roman" pitchFamily="18" charset="0"/>
              </a:rPr>
              <a:t> and low </a:t>
            </a:r>
            <a:r>
              <a:rPr lang="en-US" dirty="0" err="1" smtClean="0">
                <a:latin typeface="Times New Roman" pitchFamily="18" charset="0"/>
                <a:cs typeface="Times New Roman" pitchFamily="18" charset="0"/>
              </a:rPr>
              <a:t>sidelobes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Need </a:t>
            </a:r>
            <a:r>
              <a:rPr lang="en-US" i="1" dirty="0" smtClean="0">
                <a:latin typeface="Times New Roman" pitchFamily="18" charset="0"/>
                <a:cs typeface="Times New Roman" pitchFamily="18" charset="0"/>
              </a:rPr>
              <a:t>M &lt;&lt; N </a:t>
            </a:r>
            <a:r>
              <a:rPr lang="en-US" dirty="0" smtClean="0">
                <a:latin typeface="Times New Roman" pitchFamily="18" charset="0"/>
                <a:cs typeface="Times New Roman" pitchFamily="18" charset="0"/>
              </a:rPr>
              <a:t>to get low variance</a:t>
            </a:r>
          </a:p>
          <a:p>
            <a:pPr lvl="1"/>
            <a:r>
              <a:rPr lang="en-US" dirty="0" smtClean="0">
                <a:latin typeface="Times New Roman" pitchFamily="18" charset="0"/>
                <a:cs typeface="Times New Roman" pitchFamily="18" charset="0"/>
              </a:rPr>
              <a:t>– In order to reduce the bracketed term in variance equation.</a:t>
            </a:r>
          </a:p>
          <a:p>
            <a:pPr lvl="1"/>
            <a:endParaRPr lang="en-US" dirty="0" smtClean="0">
              <a:latin typeface="Times New Roman" pitchFamily="18" charset="0"/>
              <a:cs typeface="Times New Roman" pitchFamily="18" charset="0"/>
            </a:endParaRPr>
          </a:p>
          <a:p>
            <a:pPr lvl="1"/>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(25)</a:t>
            </a:r>
            <a:endParaRPr lang="en-US" dirty="0"/>
          </a:p>
        </p:txBody>
      </p:sp>
      <p:sp>
        <p:nvSpPr>
          <p:cNvPr id="3" name="Content Placeholder 2"/>
          <p:cNvSpPr>
            <a:spLocks noGrp="1"/>
          </p:cNvSpPr>
          <p:nvPr>
            <p:ph idx="1"/>
          </p:nvPr>
        </p:nvSpPr>
        <p:spPr/>
        <p:txBody>
          <a:bodyPr/>
          <a:lstStyle/>
          <a:p>
            <a:r>
              <a:rPr lang="en-US" b="1" u="sng" dirty="0" smtClean="0"/>
              <a:t>Performance measures</a:t>
            </a:r>
            <a:endParaRPr lang="en-US" sz="800" b="1" dirty="0" smtClean="0"/>
          </a:p>
          <a:p>
            <a:pPr lvl="1"/>
            <a:r>
              <a:rPr lang="en-US" b="1" u="sng" dirty="0" smtClean="0"/>
              <a:t>Variability</a:t>
            </a:r>
            <a:r>
              <a:rPr lang="en-US" b="1" dirty="0" smtClean="0"/>
              <a:t> </a:t>
            </a:r>
            <a:r>
              <a:rPr lang="en-US" dirty="0" smtClean="0"/>
              <a:t>(small </a:t>
            </a:r>
            <a:r>
              <a:rPr lang="en-US" i="1" dirty="0" smtClean="0"/>
              <a:t>v </a:t>
            </a:r>
            <a:r>
              <a:rPr lang="en-US" dirty="0" smtClean="0"/>
              <a:t>is desirable): </a:t>
            </a:r>
          </a:p>
          <a:p>
            <a:pPr lvl="1"/>
            <a:endParaRPr lang="en-US" b="1" u="sng" dirty="0" smtClean="0"/>
          </a:p>
          <a:p>
            <a:pPr lvl="1">
              <a:buNone/>
            </a:pPr>
            <a:endParaRPr lang="en-US" sz="2800" b="1" u="sng" dirty="0" smtClean="0"/>
          </a:p>
          <a:p>
            <a:pPr lvl="1"/>
            <a:r>
              <a:rPr lang="en-US" b="1" u="sng" dirty="0" smtClean="0"/>
              <a:t>Resolution</a:t>
            </a:r>
            <a:r>
              <a:rPr lang="en-US" b="1" dirty="0" smtClean="0"/>
              <a:t>: </a:t>
            </a:r>
            <a:r>
              <a:rPr lang="en-US" dirty="0" smtClean="0"/>
              <a:t>One of the important measures of goodness for spectral analysis is resolution –the </a:t>
            </a:r>
            <a:r>
              <a:rPr lang="en-US" b="1" dirty="0" smtClean="0"/>
              <a:t>ability to see two closely-spaced sinusoids</a:t>
            </a:r>
            <a:r>
              <a:rPr lang="en-US" dirty="0" smtClean="0"/>
              <a:t>.</a:t>
            </a:r>
          </a:p>
          <a:p>
            <a:pPr lvl="1">
              <a:buNone/>
            </a:pPr>
            <a:r>
              <a:rPr lang="en-US" dirty="0" smtClean="0"/>
              <a:t>	The width of the </a:t>
            </a:r>
            <a:r>
              <a:rPr lang="en-US" dirty="0" err="1" smtClean="0"/>
              <a:t>mainlobe</a:t>
            </a:r>
            <a:r>
              <a:rPr lang="en-US" dirty="0" smtClean="0"/>
              <a:t> of the window’s kernel impacts this ability. There are many ways to measure resolution, one way is:</a:t>
            </a:r>
          </a:p>
          <a:p>
            <a:pPr lvl="1">
              <a:buNone/>
            </a:pPr>
            <a:endParaRPr lang="en-US" sz="2400" dirty="0" smtClean="0"/>
          </a:p>
          <a:p>
            <a:pPr lvl="1">
              <a:buNone/>
            </a:pPr>
            <a:r>
              <a:rPr lang="en-US" dirty="0" smtClean="0"/>
              <a:t>	Small </a:t>
            </a:r>
            <a:r>
              <a:rPr lang="el-GR" dirty="0" smtClean="0"/>
              <a:t>Δ</a:t>
            </a:r>
            <a:r>
              <a:rPr lang="el-GR" i="1" dirty="0" smtClean="0"/>
              <a:t>ω</a:t>
            </a:r>
            <a:r>
              <a:rPr lang="en-US" dirty="0" smtClean="0"/>
              <a:t> is desirable. Two things impact </a:t>
            </a:r>
            <a:r>
              <a:rPr lang="en-US" dirty="0" err="1" smtClean="0"/>
              <a:t>mainlobe</a:t>
            </a:r>
            <a:r>
              <a:rPr lang="en-US" dirty="0" smtClean="0"/>
              <a:t> width:</a:t>
            </a:r>
          </a:p>
          <a:p>
            <a:pPr>
              <a:buNone/>
            </a:pPr>
            <a:r>
              <a:rPr lang="en-US" dirty="0" smtClean="0"/>
              <a:t>			1. Window length: </a:t>
            </a:r>
            <a:r>
              <a:rPr lang="en-US" dirty="0" err="1" smtClean="0"/>
              <a:t>Δ</a:t>
            </a:r>
            <a:r>
              <a:rPr lang="en-US" i="1" dirty="0" err="1" smtClean="0"/>
              <a:t>ω</a:t>
            </a:r>
            <a:r>
              <a:rPr lang="en-US" dirty="0" smtClean="0"/>
              <a:t> ↓ as Length ↑	</a:t>
            </a:r>
          </a:p>
          <a:p>
            <a:pPr>
              <a:buNone/>
            </a:pPr>
            <a:r>
              <a:rPr lang="en-US" dirty="0" smtClean="0"/>
              <a:t>			</a:t>
            </a:r>
            <a:r>
              <a:rPr lang="nb-NO" dirty="0" smtClean="0"/>
              <a:t>2. Window shape (e.g. Hanning, Hamming, etc.)</a:t>
            </a:r>
          </a:p>
          <a:p>
            <a:pPr>
              <a:buNone/>
              <a:tabLst>
                <a:tab pos="685800" algn="l"/>
              </a:tabLst>
            </a:pPr>
            <a:r>
              <a:rPr lang="en-US" dirty="0" smtClean="0"/>
              <a:t>		There is a tradeoff between </a:t>
            </a:r>
            <a:r>
              <a:rPr lang="en-US" dirty="0" err="1" smtClean="0"/>
              <a:t>Δ</a:t>
            </a:r>
            <a:r>
              <a:rPr lang="en-US" i="1" dirty="0" err="1" smtClean="0"/>
              <a:t>ω</a:t>
            </a:r>
            <a:r>
              <a:rPr lang="en-US" dirty="0" smtClean="0"/>
              <a:t> and </a:t>
            </a:r>
            <a:r>
              <a:rPr lang="en-US" dirty="0" err="1" smtClean="0"/>
              <a:t>sidelobe</a:t>
            </a:r>
            <a:r>
              <a:rPr lang="en-US" dirty="0" smtClean="0"/>
              <a:t> level.</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54</a:t>
            </a:fld>
            <a:endParaRPr lang="en-US" sz="1200">
              <a:solidFill>
                <a:srgbClr val="003399"/>
              </a:solidFill>
            </a:endParaRPr>
          </a:p>
        </p:txBody>
      </p:sp>
      <p:pic>
        <p:nvPicPr>
          <p:cNvPr id="17410" name="Picture 2"/>
          <p:cNvPicPr>
            <a:picLocks noChangeAspect="1" noChangeArrowheads="1"/>
          </p:cNvPicPr>
          <p:nvPr/>
        </p:nvPicPr>
        <p:blipFill>
          <a:blip r:embed="rId2" cstate="print"/>
          <a:srcRect/>
          <a:stretch>
            <a:fillRect/>
          </a:stretch>
        </p:blipFill>
        <p:spPr bwMode="auto">
          <a:xfrm>
            <a:off x="3848100" y="1600200"/>
            <a:ext cx="1638300" cy="831376"/>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3124200" y="4191000"/>
            <a:ext cx="2971800" cy="2755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(26)</a:t>
            </a:r>
            <a:endParaRPr lang="en-US" dirty="0"/>
          </a:p>
        </p:txBody>
      </p:sp>
      <p:sp>
        <p:nvSpPr>
          <p:cNvPr id="3" name="Content Placeholder 2"/>
          <p:cNvSpPr>
            <a:spLocks noGrp="1"/>
          </p:cNvSpPr>
          <p:nvPr>
            <p:ph idx="1"/>
          </p:nvPr>
        </p:nvSpPr>
        <p:spPr/>
        <p:txBody>
          <a:bodyPr/>
          <a:lstStyle/>
          <a:p>
            <a:pPr lvl="1"/>
            <a:r>
              <a:rPr lang="en-US" b="1" u="sng" dirty="0" smtClean="0"/>
              <a:t>Overall Figure of Merit</a:t>
            </a:r>
          </a:p>
          <a:p>
            <a:pPr marL="746125" indent="-746125">
              <a:buNone/>
              <a:tabLst>
                <a:tab pos="746125" algn="l"/>
              </a:tabLst>
            </a:pPr>
            <a:r>
              <a:rPr lang="en-US" dirty="0" smtClean="0"/>
              <a:t>	It is helpful to have a single measure by which to compare methods. This is done using the following </a:t>
            </a:r>
            <a:r>
              <a:rPr lang="en-US" b="1" dirty="0" smtClean="0"/>
              <a:t>Figure of Merit</a:t>
            </a:r>
            <a:r>
              <a:rPr lang="en-US" dirty="0" smtClean="0"/>
              <a:t>:</a:t>
            </a:r>
          </a:p>
          <a:p>
            <a:pPr marL="746125" indent="-746125">
              <a:buNone/>
              <a:tabLst>
                <a:tab pos="746125" algn="l"/>
              </a:tabLst>
            </a:pPr>
            <a:endParaRPr lang="en-US" dirty="0" smtClean="0"/>
          </a:p>
          <a:p>
            <a:pPr marL="746125" indent="-746125">
              <a:buNone/>
              <a:tabLst>
                <a:tab pos="746125" algn="l"/>
              </a:tabLst>
            </a:pPr>
            <a:endParaRPr lang="en-US" sz="1400" dirty="0" smtClean="0"/>
          </a:p>
          <a:p>
            <a:pPr>
              <a:buNone/>
              <a:tabLst>
                <a:tab pos="746125" algn="l"/>
              </a:tabLst>
            </a:pPr>
            <a:r>
              <a:rPr lang="en-US" dirty="0" smtClean="0"/>
              <a:t>		Since </a:t>
            </a:r>
            <a:r>
              <a:rPr lang="en-US" i="1" dirty="0" smtClean="0"/>
              <a:t>v </a:t>
            </a:r>
            <a:r>
              <a:rPr lang="en-US" dirty="0" smtClean="0"/>
              <a:t>and </a:t>
            </a:r>
            <a:r>
              <a:rPr lang="en-US" dirty="0" err="1" smtClean="0"/>
              <a:t>Δ</a:t>
            </a:r>
            <a:r>
              <a:rPr lang="en-US" i="1" dirty="0" err="1" smtClean="0"/>
              <a:t>ω</a:t>
            </a:r>
            <a:r>
              <a:rPr lang="en-US" dirty="0" smtClean="0"/>
              <a:t> are both required to be as small as possible, we 	also want the figure of merit</a:t>
            </a:r>
            <a:r>
              <a:rPr lang="en-US" i="1" dirty="0" smtClean="0"/>
              <a:t> </a:t>
            </a:r>
            <a:r>
              <a:rPr lang="en-US" dirty="0" smtClean="0"/>
              <a:t>to be </a:t>
            </a:r>
            <a:r>
              <a:rPr lang="en-US" b="1" dirty="0" smtClean="0"/>
              <a:t>as small as possible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55</a:t>
            </a:fld>
            <a:endParaRPr lang="en-US" sz="1200">
              <a:solidFill>
                <a:srgbClr val="003399"/>
              </a:solidFill>
            </a:endParaRPr>
          </a:p>
        </p:txBody>
      </p:sp>
      <p:pic>
        <p:nvPicPr>
          <p:cNvPr id="19458" name="Picture 2"/>
          <p:cNvPicPr>
            <a:picLocks noChangeAspect="1" noChangeArrowheads="1"/>
          </p:cNvPicPr>
          <p:nvPr/>
        </p:nvPicPr>
        <p:blipFill>
          <a:blip r:embed="rId2" cstate="print"/>
          <a:srcRect/>
          <a:stretch>
            <a:fillRect/>
          </a:stretch>
        </p:blipFill>
        <p:spPr bwMode="auto">
          <a:xfrm>
            <a:off x="3810000" y="1981200"/>
            <a:ext cx="1397416" cy="3286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(27)</a:t>
            </a:r>
            <a:endParaRPr lang="en-US" dirty="0"/>
          </a:p>
        </p:txBody>
      </p:sp>
      <p:sp>
        <p:nvSpPr>
          <p:cNvPr id="3" name="Content Placeholder 2"/>
          <p:cNvSpPr>
            <a:spLocks noGrp="1"/>
          </p:cNvSpPr>
          <p:nvPr>
            <p:ph idx="1"/>
          </p:nvPr>
        </p:nvSpPr>
        <p:spPr/>
        <p:txBody>
          <a:bodyPr/>
          <a:lstStyle/>
          <a:p>
            <a:r>
              <a:rPr lang="en-US" b="1" u="sng" dirty="0" smtClean="0"/>
              <a:t>Performance comparison of classical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56</a:t>
            </a:fld>
            <a:endParaRPr lang="en-US" sz="1200">
              <a:solidFill>
                <a:srgbClr val="003399"/>
              </a:solidFill>
            </a:endParaRPr>
          </a:p>
        </p:txBody>
      </p:sp>
      <p:pic>
        <p:nvPicPr>
          <p:cNvPr id="18434" name="Picture 2"/>
          <p:cNvPicPr>
            <a:picLocks noChangeAspect="1" noChangeArrowheads="1"/>
          </p:cNvPicPr>
          <p:nvPr/>
        </p:nvPicPr>
        <p:blipFill>
          <a:blip r:embed="rId2" cstate="print"/>
          <a:srcRect/>
          <a:stretch>
            <a:fillRect/>
          </a:stretch>
        </p:blipFill>
        <p:spPr bwMode="auto">
          <a:xfrm>
            <a:off x="1141095" y="1371600"/>
            <a:ext cx="7088505"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Classical Methods (28)</a:t>
            </a:r>
            <a:endParaRPr lang="en-US" dirty="0"/>
          </a:p>
        </p:txBody>
      </p:sp>
      <p:sp>
        <p:nvSpPr>
          <p:cNvPr id="3" name="Content Placeholder 2"/>
          <p:cNvSpPr>
            <a:spLocks noGrp="1"/>
          </p:cNvSpPr>
          <p:nvPr>
            <p:ph idx="1"/>
          </p:nvPr>
        </p:nvSpPr>
        <p:spPr/>
        <p:txBody>
          <a:bodyPr/>
          <a:lstStyle/>
          <a:p>
            <a:r>
              <a:rPr lang="en-US" b="1" u="sng" dirty="0" smtClean="0"/>
              <a:t>Complexity comparison of classical methods</a:t>
            </a:r>
          </a:p>
          <a:p>
            <a:pPr>
              <a:buNone/>
            </a:pPr>
            <a:r>
              <a:rPr lang="en-US" dirty="0" smtClean="0"/>
              <a:t>	Welch and BT methods are the most commonly used ones. But counting the number of complex multiplies needed for each one, it is easy to see that: Welch requires a bit more computation then BT.</a:t>
            </a:r>
          </a:p>
          <a:p>
            <a:pPr>
              <a:buNone/>
            </a:pPr>
            <a:endParaRPr lang="en-US" sz="800" dirty="0" smtClean="0"/>
          </a:p>
          <a:p>
            <a:pPr>
              <a:buNone/>
            </a:pPr>
            <a:r>
              <a:rPr lang="en-US" dirty="0" smtClean="0"/>
              <a:t>	But, for BT, none of the ACF lags can be estimated until ALL of the data is obtained –therefore no computing can be done until all the data is obtained. For Welch, DFT’s can be started as soon as each block arrives.</a:t>
            </a:r>
          </a:p>
          <a:p>
            <a:pPr>
              <a:buNone/>
            </a:pPr>
            <a:endParaRPr lang="en-US" sz="800" dirty="0" smtClean="0"/>
          </a:p>
          <a:p>
            <a:pPr>
              <a:buNone/>
            </a:pPr>
            <a:r>
              <a:rPr lang="en-US" dirty="0" smtClean="0"/>
              <a:t>	Welch might have a real-time advantage.</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57</a:t>
            </a:fld>
            <a:endParaRPr lang="en-US" sz="1200">
              <a:solidFill>
                <a:srgbClr val="00339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 Minimum Variance Method (MVSE) (1)</a:t>
            </a:r>
            <a:br>
              <a:rPr lang="en-US" dirty="0" smtClean="0"/>
            </a:b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t>Family of Non-Parametric Methods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58</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838200" y="1470201"/>
            <a:ext cx="7543800" cy="3558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(2)</a:t>
            </a:r>
            <a:endParaRPr lang="en-US" dirty="0"/>
          </a:p>
        </p:txBody>
      </p:sp>
      <p:sp>
        <p:nvSpPr>
          <p:cNvPr id="3" name="Content Placeholder 2"/>
          <p:cNvSpPr>
            <a:spLocks noGrp="1"/>
          </p:cNvSpPr>
          <p:nvPr>
            <p:ph idx="1"/>
          </p:nvPr>
        </p:nvSpPr>
        <p:spPr/>
        <p:txBody>
          <a:bodyPr/>
          <a:lstStyle/>
          <a:p>
            <a:pPr>
              <a:buNone/>
            </a:pPr>
            <a:r>
              <a:rPr lang="en-US" dirty="0" smtClean="0"/>
              <a:t>	The Minimum Variance Spectral Estimation (MVSE) method has two other names:</a:t>
            </a:r>
          </a:p>
          <a:p>
            <a:pPr lvl="1"/>
            <a:r>
              <a:rPr lang="en-US" dirty="0" smtClean="0"/>
              <a:t>Maximum Likelihood Method (MLM)</a:t>
            </a:r>
          </a:p>
          <a:p>
            <a:pPr lvl="1"/>
            <a:r>
              <a:rPr lang="en-US" dirty="0" smtClean="0"/>
              <a:t>Capon’s Method</a:t>
            </a:r>
          </a:p>
          <a:p>
            <a:endParaRPr lang="en-US" sz="800" dirty="0" smtClean="0"/>
          </a:p>
          <a:p>
            <a:pPr>
              <a:buNone/>
            </a:pPr>
            <a:r>
              <a:rPr lang="en-US" dirty="0" smtClean="0"/>
              <a:t>	Note: The names MVSE and MLM are actually misnomers –this method: </a:t>
            </a:r>
          </a:p>
          <a:p>
            <a:pPr lvl="1"/>
            <a:r>
              <a:rPr lang="en-US" dirty="0" smtClean="0"/>
              <a:t>does NOT minimize the variance of the estimate</a:t>
            </a:r>
          </a:p>
          <a:p>
            <a:pPr lvl="1"/>
            <a:r>
              <a:rPr lang="en-US" dirty="0" smtClean="0"/>
              <a:t>does NOT maximize the “likelihood function”</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59</a:t>
            </a:fld>
            <a:endParaRPr lang="en-US" sz="1200">
              <a:solidFill>
                <a:srgbClr val="0033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(4)</a:t>
            </a:r>
            <a:endParaRPr lang="en-US" dirty="0"/>
          </a:p>
        </p:txBody>
      </p:sp>
      <p:sp>
        <p:nvSpPr>
          <p:cNvPr id="3" name="Content Placeholder 2"/>
          <p:cNvSpPr>
            <a:spLocks noGrp="1"/>
          </p:cNvSpPr>
          <p:nvPr>
            <p:ph idx="1"/>
          </p:nvPr>
        </p:nvSpPr>
        <p:spPr/>
        <p:txBody>
          <a:bodyPr/>
          <a:lstStyle/>
          <a:p>
            <a:pPr>
              <a:buNone/>
            </a:pPr>
            <a:r>
              <a:rPr lang="en-US" dirty="0" smtClean="0"/>
              <a:t>	</a:t>
            </a:r>
            <a:r>
              <a:rPr lang="en-US" b="1" u="sng" dirty="0" smtClean="0">
                <a:solidFill>
                  <a:schemeClr val="tx1"/>
                </a:solidFill>
                <a:latin typeface="+mj-lt"/>
                <a:ea typeface="+mn-ea"/>
                <a:cs typeface="+mn-cs"/>
              </a:rPr>
              <a:t>Review of statistics</a:t>
            </a:r>
          </a:p>
          <a:p>
            <a:pPr>
              <a:buNone/>
            </a:pPr>
            <a:r>
              <a:rPr lang="en-US" b="1" dirty="0" smtClean="0"/>
              <a:t>	</a:t>
            </a:r>
            <a:r>
              <a:rPr lang="en-US" dirty="0" smtClean="0">
                <a:solidFill>
                  <a:schemeClr val="tx1"/>
                </a:solidFill>
                <a:latin typeface="+mj-lt"/>
                <a:ea typeface="+mn-ea"/>
                <a:cs typeface="+mn-cs"/>
              </a:rPr>
              <a:t>What are we doing in PSD estimation?</a:t>
            </a:r>
          </a:p>
          <a:p>
            <a:pPr>
              <a:buNone/>
            </a:pPr>
            <a:r>
              <a:rPr lang="en-US" dirty="0" smtClean="0"/>
              <a:t>	</a:t>
            </a:r>
            <a:r>
              <a:rPr lang="en-US" u="sng" dirty="0" smtClean="0">
                <a:solidFill>
                  <a:schemeClr val="tx1"/>
                </a:solidFill>
                <a:latin typeface="+mj-lt"/>
                <a:ea typeface="+mn-ea"/>
                <a:cs typeface="+mn-cs"/>
              </a:rPr>
              <a:t>Given</a:t>
            </a:r>
            <a:r>
              <a:rPr lang="en-US" dirty="0" smtClean="0">
                <a:solidFill>
                  <a:schemeClr val="tx1"/>
                </a:solidFill>
                <a:latin typeface="+mj-lt"/>
                <a:ea typeface="+mn-ea"/>
                <a:cs typeface="+mn-cs"/>
              </a:rPr>
              <a:t>: Finite number of samples from one realization.</a:t>
            </a:r>
          </a:p>
          <a:p>
            <a:pPr>
              <a:buNone/>
            </a:pPr>
            <a:r>
              <a:rPr lang="en-US" dirty="0" smtClean="0"/>
              <a:t>	</a:t>
            </a:r>
            <a:r>
              <a:rPr lang="en-US" u="sng" dirty="0" smtClean="0">
                <a:solidFill>
                  <a:schemeClr val="tx1"/>
                </a:solidFill>
                <a:latin typeface="+mj-lt"/>
                <a:ea typeface="+mn-ea"/>
                <a:cs typeface="+mn-cs"/>
              </a:rPr>
              <a:t>Get</a:t>
            </a:r>
            <a:r>
              <a:rPr lang="en-US" dirty="0" smtClean="0">
                <a:solidFill>
                  <a:schemeClr val="tx1"/>
                </a:solidFill>
                <a:latin typeface="+mj-lt"/>
                <a:ea typeface="+mn-ea"/>
                <a:cs typeface="+mn-cs"/>
              </a:rPr>
              <a:t>: Something that “resembles” the PSD of the process.</a:t>
            </a: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p>
          <a:p>
            <a:pPr>
              <a:buNone/>
            </a:pPr>
            <a:endParaRPr lang="en-US"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Each PSD estimate is a realization of a random </a:t>
            </a:r>
            <a:r>
              <a:rPr lang="en-US" dirty="0" smtClean="0"/>
              <a:t>p</a:t>
            </a:r>
            <a:r>
              <a:rPr lang="en-US" dirty="0" smtClean="0">
                <a:solidFill>
                  <a:schemeClr val="tx1"/>
                </a:solidFill>
                <a:latin typeface="+mj-lt"/>
                <a:ea typeface="+mn-ea"/>
                <a:cs typeface="+mn-cs"/>
              </a:rPr>
              <a:t>rocess.</a:t>
            </a:r>
          </a:p>
          <a:p>
            <a:pPr>
              <a:buNone/>
            </a:pPr>
            <a:endParaRPr lang="en-US"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a:t>
            </a:fld>
            <a:endParaRPr lang="en-US" sz="1200">
              <a:solidFill>
                <a:srgbClr val="003399"/>
              </a:solidFill>
            </a:endParaRPr>
          </a:p>
        </p:txBody>
      </p:sp>
      <p:pic>
        <p:nvPicPr>
          <p:cNvPr id="79874" name="Picture 2"/>
          <p:cNvPicPr>
            <a:picLocks noChangeAspect="1" noChangeArrowheads="1"/>
          </p:cNvPicPr>
          <p:nvPr/>
        </p:nvPicPr>
        <p:blipFill>
          <a:blip r:embed="rId2" cstate="print"/>
          <a:srcRect/>
          <a:stretch>
            <a:fillRect/>
          </a:stretch>
        </p:blipFill>
        <p:spPr bwMode="auto">
          <a:xfrm>
            <a:off x="1066800" y="2514600"/>
            <a:ext cx="6019800" cy="2822361"/>
          </a:xfrm>
          <a:prstGeom prst="rect">
            <a:avLst/>
          </a:prstGeom>
          <a:noFill/>
          <a:ln w="9525">
            <a:noFill/>
            <a:miter lim="800000"/>
            <a:headEnd/>
            <a:tailEnd/>
          </a:ln>
          <a:effectLst/>
        </p:spPr>
      </p:pic>
      <p:sp>
        <p:nvSpPr>
          <p:cNvPr id="6" name="TextBox 5"/>
          <p:cNvSpPr txBox="1"/>
          <p:nvPr/>
        </p:nvSpPr>
        <p:spPr>
          <a:xfrm>
            <a:off x="7162800" y="3124200"/>
            <a:ext cx="1738617" cy="1785104"/>
          </a:xfrm>
          <a:prstGeom prst="rect">
            <a:avLst/>
          </a:prstGeom>
          <a:noFill/>
        </p:spPr>
        <p:txBody>
          <a:bodyPr wrap="none" rtlCol="0">
            <a:spAutoFit/>
          </a:bodyPr>
          <a:lstStyle/>
          <a:p>
            <a:r>
              <a:rPr lang="en-US" sz="1800" dirty="0" smtClean="0">
                <a:latin typeface="Times New Roman" pitchFamily="18" charset="0"/>
                <a:cs typeface="Times New Roman" pitchFamily="18" charset="0"/>
              </a:rPr>
              <a:t>Each signal </a:t>
            </a:r>
          </a:p>
          <a:p>
            <a:r>
              <a:rPr lang="en-US" sz="1800" dirty="0">
                <a:latin typeface="Times New Roman" pitchFamily="18" charset="0"/>
                <a:cs typeface="Times New Roman" pitchFamily="18" charset="0"/>
              </a:rPr>
              <a:t>r</a:t>
            </a:r>
            <a:r>
              <a:rPr lang="en-US" sz="1800" dirty="0" smtClean="0">
                <a:latin typeface="Times New Roman" pitchFamily="18" charset="0"/>
                <a:cs typeface="Times New Roman" pitchFamily="18" charset="0"/>
              </a:rPr>
              <a:t>ealization </a:t>
            </a:r>
          </a:p>
          <a:p>
            <a:r>
              <a:rPr lang="en-US" sz="1800" dirty="0" smtClean="0">
                <a:latin typeface="Times New Roman" pitchFamily="18" charset="0"/>
                <a:cs typeface="Times New Roman" pitchFamily="18" charset="0"/>
              </a:rPr>
              <a:t>gives </a:t>
            </a:r>
            <a:r>
              <a:rPr lang="en-US" sz="1800" dirty="0">
                <a:latin typeface="Times New Roman" pitchFamily="18" charset="0"/>
                <a:cs typeface="Times New Roman" pitchFamily="18" charset="0"/>
              </a:rPr>
              <a:t>a </a:t>
            </a:r>
            <a:r>
              <a:rPr lang="en-US" sz="1800" dirty="0" smtClean="0">
                <a:latin typeface="Times New Roman" pitchFamily="18" charset="0"/>
                <a:cs typeface="Times New Roman" pitchFamily="18" charset="0"/>
              </a:rPr>
              <a:t>different </a:t>
            </a:r>
          </a:p>
          <a:p>
            <a:r>
              <a:rPr lang="en-US" sz="1800" dirty="0" smtClean="0">
                <a:latin typeface="Times New Roman" pitchFamily="18" charset="0"/>
                <a:cs typeface="Times New Roman" pitchFamily="18" charset="0"/>
              </a:rPr>
              <a:t>PSD estimate </a:t>
            </a:r>
          </a:p>
          <a:p>
            <a:r>
              <a:rPr lang="en-US" sz="1800" dirty="0">
                <a:latin typeface="Times New Roman" pitchFamily="18" charset="0"/>
                <a:cs typeface="Times New Roman" pitchFamily="18" charset="0"/>
              </a:rPr>
              <a:t>r</a:t>
            </a:r>
            <a:r>
              <a:rPr lang="en-US" sz="1800" dirty="0" smtClean="0">
                <a:latin typeface="Times New Roman" pitchFamily="18" charset="0"/>
                <a:cs typeface="Times New Roman" pitchFamily="18" charset="0"/>
              </a:rPr>
              <a:t>ealization</a:t>
            </a:r>
            <a:endParaRPr lang="en-US" sz="1800" dirty="0">
              <a:latin typeface="Times New Roman" pitchFamily="18" charset="0"/>
              <a:cs typeface="Times New Roman" pitchFamily="18" charset="0"/>
            </a:endParaRPr>
          </a:p>
          <a:p>
            <a:r>
              <a:rPr lang="en-US" dirty="0" smtClean="0"/>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(3)</a:t>
            </a:r>
            <a:endParaRPr lang="en-US" dirty="0"/>
          </a:p>
        </p:txBody>
      </p:sp>
      <p:sp>
        <p:nvSpPr>
          <p:cNvPr id="3" name="Content Placeholder 2"/>
          <p:cNvSpPr>
            <a:spLocks noGrp="1"/>
          </p:cNvSpPr>
          <p:nvPr>
            <p:ph idx="1"/>
          </p:nvPr>
        </p:nvSpPr>
        <p:spPr/>
        <p:txBody>
          <a:bodyPr/>
          <a:lstStyle/>
          <a:p>
            <a:r>
              <a:rPr lang="en-US" b="1" u="sng" dirty="0" smtClean="0"/>
              <a:t>Recall: Filter bank view of </a:t>
            </a:r>
            <a:r>
              <a:rPr lang="en-US" b="1" u="sng" dirty="0" err="1" smtClean="0"/>
              <a:t>periodogram</a:t>
            </a:r>
            <a:endParaRPr lang="en-US" b="1" u="sng" dirty="0" smtClean="0"/>
          </a:p>
          <a:p>
            <a:pPr>
              <a:buNone/>
            </a:pPr>
            <a:r>
              <a:rPr lang="en-US" dirty="0" smtClean="0"/>
              <a:t>	The problem is leakage from nearby frequencies: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60</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43201" y="1961021"/>
            <a:ext cx="3733799" cy="26871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(4)</a:t>
            </a:r>
            <a:endParaRPr lang="en-US" dirty="0"/>
          </a:p>
        </p:txBody>
      </p:sp>
      <p:sp>
        <p:nvSpPr>
          <p:cNvPr id="3" name="Content Placeholder 2"/>
          <p:cNvSpPr>
            <a:spLocks noGrp="1"/>
          </p:cNvSpPr>
          <p:nvPr>
            <p:ph idx="1"/>
          </p:nvPr>
        </p:nvSpPr>
        <p:spPr/>
        <p:txBody>
          <a:bodyPr/>
          <a:lstStyle/>
          <a:p>
            <a:r>
              <a:rPr lang="en-US" b="1" u="sng" dirty="0" smtClean="0"/>
              <a:t>Goal for MVSE Method</a:t>
            </a:r>
          </a:p>
          <a:p>
            <a:pPr>
              <a:buNone/>
            </a:pPr>
            <a:r>
              <a:rPr lang="en-US" dirty="0" smtClean="0"/>
              <a:t>	Figure out a way to design each filter bank channel response to minimize the leakage –this is thus a </a:t>
            </a:r>
            <a:r>
              <a:rPr lang="en-US" b="1" dirty="0" smtClean="0"/>
              <a:t>data-dependent design</a:t>
            </a:r>
            <a:r>
              <a:rPr lang="en-US" dirty="0" smtClean="0"/>
              <a:t>.</a:t>
            </a:r>
          </a:p>
          <a:p>
            <a:pPr>
              <a:buNone/>
            </a:pPr>
            <a:r>
              <a:rPr lang="en-US" dirty="0" smtClean="0"/>
              <a:t>	Collect Data </a:t>
            </a:r>
            <a:r>
              <a:rPr lang="en-US" dirty="0" smtClean="0">
                <a:sym typeface="Symbol"/>
              </a:rPr>
              <a:t> </a:t>
            </a:r>
            <a:r>
              <a:rPr lang="en-US" dirty="0" smtClean="0"/>
              <a:t>Design filters for filter bank</a:t>
            </a:r>
          </a:p>
          <a:p>
            <a:pPr>
              <a:buNone/>
            </a:pPr>
            <a:r>
              <a:rPr lang="en-US" dirty="0" smtClean="0"/>
              <a:t>	Want to design filters to </a:t>
            </a:r>
            <a:r>
              <a:rPr lang="en-US" b="1" dirty="0" smtClean="0"/>
              <a:t>minimize the </a:t>
            </a:r>
            <a:r>
              <a:rPr lang="en-US" b="1" dirty="0" err="1" smtClean="0"/>
              <a:t>sidelobes</a:t>
            </a:r>
            <a:r>
              <a:rPr lang="en-US" b="1" dirty="0" smtClean="0"/>
              <a:t> while keeping the </a:t>
            </a:r>
            <a:r>
              <a:rPr lang="en-US" b="1" dirty="0" err="1" smtClean="0"/>
              <a:t>mainlobe</a:t>
            </a:r>
            <a:r>
              <a:rPr lang="en-US" b="1" dirty="0" smtClean="0"/>
              <a:t> height at 1</a:t>
            </a:r>
            <a:r>
              <a:rPr lang="en-US" dirty="0" smtClean="0"/>
              <a:t>:</a:t>
            </a:r>
          </a:p>
          <a:p>
            <a:pPr>
              <a:buNone/>
            </a:pPr>
            <a:endParaRPr lang="en-US" sz="800" dirty="0" smtClean="0"/>
          </a:p>
          <a:p>
            <a:pPr>
              <a:buNone/>
            </a:pPr>
            <a:r>
              <a:rPr lang="en-US" b="1" dirty="0" smtClean="0"/>
              <a:t>	Design goals: </a:t>
            </a:r>
          </a:p>
          <a:p>
            <a:pPr>
              <a:buNone/>
            </a:pPr>
            <a:r>
              <a:rPr lang="en-US" dirty="0" smtClean="0"/>
              <a:t>	1. Want </a:t>
            </a:r>
            <a:r>
              <a:rPr lang="en-US" i="1" dirty="0" smtClean="0"/>
              <a:t>H</a:t>
            </a:r>
            <a:r>
              <a:rPr lang="en-US" i="1" baseline="-25000" dirty="0" smtClean="0"/>
              <a:t>i</a:t>
            </a:r>
            <a:r>
              <a:rPr lang="en-US" dirty="0" smtClean="0"/>
              <a:t>(</a:t>
            </a:r>
            <a:r>
              <a:rPr lang="en-US" i="1" dirty="0" err="1" smtClean="0"/>
              <a:t>ω</a:t>
            </a:r>
            <a:r>
              <a:rPr lang="en-US" i="1" baseline="-25000" dirty="0" err="1" smtClean="0"/>
              <a:t>i</a:t>
            </a:r>
            <a:r>
              <a:rPr lang="en-US" dirty="0" smtClean="0"/>
              <a:t>)</a:t>
            </a:r>
            <a:r>
              <a:rPr lang="en-US" i="1" dirty="0" smtClean="0"/>
              <a:t> </a:t>
            </a:r>
            <a:r>
              <a:rPr lang="en-US" dirty="0" smtClean="0"/>
              <a:t>= 1</a:t>
            </a:r>
            <a:r>
              <a:rPr lang="en-US" i="1" dirty="0" smtClean="0"/>
              <a:t> </a:t>
            </a:r>
            <a:r>
              <a:rPr lang="en-US" dirty="0" smtClean="0"/>
              <a:t>to let through the desired </a:t>
            </a:r>
            <a:r>
              <a:rPr lang="en-US" i="1" dirty="0" err="1" smtClean="0"/>
              <a:t>S</a:t>
            </a:r>
            <a:r>
              <a:rPr lang="en-US" i="1" baseline="-25000" dirty="0" err="1" smtClean="0"/>
              <a:t>x</a:t>
            </a:r>
            <a:r>
              <a:rPr lang="en-US" dirty="0" smtClean="0"/>
              <a:t>(</a:t>
            </a:r>
            <a:r>
              <a:rPr lang="en-US" i="1" dirty="0" err="1" smtClean="0"/>
              <a:t>ω</a:t>
            </a:r>
            <a:r>
              <a:rPr lang="en-US" i="1" baseline="-25000" dirty="0" err="1" smtClean="0"/>
              <a:t>i</a:t>
            </a:r>
            <a:r>
              <a:rPr lang="en-US" dirty="0" smtClean="0"/>
              <a:t>)</a:t>
            </a:r>
          </a:p>
          <a:p>
            <a:pPr>
              <a:buNone/>
            </a:pPr>
            <a:r>
              <a:rPr lang="en-US" dirty="0" smtClean="0"/>
              <a:t>	2. Minimize total output power in the filter:</a:t>
            </a:r>
          </a:p>
          <a:p>
            <a:pPr>
              <a:buNone/>
            </a:pPr>
            <a:endParaRPr lang="en-US" dirty="0" smtClean="0"/>
          </a:p>
          <a:p>
            <a:pPr>
              <a:buNone/>
            </a:pPr>
            <a:endParaRPr lang="en-US" dirty="0" smtClean="0"/>
          </a:p>
          <a:p>
            <a:pPr>
              <a:buNone/>
            </a:pPr>
            <a:endParaRPr lang="en-US" sz="800" dirty="0" smtClean="0"/>
          </a:p>
          <a:p>
            <a:pPr>
              <a:buNone/>
            </a:pPr>
            <a:r>
              <a:rPr lang="en-US" dirty="0" smtClean="0"/>
              <a:t>	This is equivalent to minimizing the </a:t>
            </a:r>
            <a:r>
              <a:rPr lang="en-US" dirty="0" err="1" smtClean="0"/>
              <a:t>sidelobe</a:t>
            </a:r>
            <a:r>
              <a:rPr lang="en-US" dirty="0" smtClean="0"/>
              <a:t> contribution even though the integral includes the desired </a:t>
            </a:r>
            <a:r>
              <a:rPr lang="en-US" i="1" dirty="0" err="1" smtClean="0"/>
              <a:t>ω</a:t>
            </a:r>
            <a:r>
              <a:rPr lang="en-US" i="1" baseline="-25000" dirty="0" err="1" smtClean="0"/>
              <a:t>i</a:t>
            </a:r>
            <a:endParaRPr lang="en-US" i="1" baseline="-25000"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61</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3148013" y="4204422"/>
            <a:ext cx="3024187" cy="824778"/>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(5)</a:t>
            </a:r>
            <a:endParaRPr lang="en-US" dirty="0"/>
          </a:p>
        </p:txBody>
      </p:sp>
      <p:sp>
        <p:nvSpPr>
          <p:cNvPr id="3" name="Content Placeholder 2"/>
          <p:cNvSpPr>
            <a:spLocks noGrp="1"/>
          </p:cNvSpPr>
          <p:nvPr>
            <p:ph idx="1"/>
          </p:nvPr>
        </p:nvSpPr>
        <p:spPr/>
        <p:txBody>
          <a:bodyPr/>
          <a:lstStyle/>
          <a:p>
            <a:r>
              <a:rPr lang="en-US" b="1" u="sng" dirty="0" smtClean="0"/>
              <a:t>Useable form for </a:t>
            </a:r>
            <a:r>
              <a:rPr lang="el-GR" b="1" i="1" u="sng" dirty="0" smtClean="0"/>
              <a:t>ρ</a:t>
            </a:r>
          </a:p>
          <a:p>
            <a:pPr>
              <a:buNone/>
            </a:pPr>
            <a:r>
              <a:rPr lang="en-US" i="1" dirty="0" smtClean="0"/>
              <a:t>	</a:t>
            </a:r>
            <a:r>
              <a:rPr lang="en-US" dirty="0" smtClean="0"/>
              <a:t>The frequency response of filter </a:t>
            </a:r>
            <a:r>
              <a:rPr lang="en-US" i="1" dirty="0" smtClean="0"/>
              <a:t>h</a:t>
            </a:r>
            <a:r>
              <a:rPr lang="en-US" baseline="-25000" dirty="0" smtClean="0"/>
              <a:t>i</a:t>
            </a:r>
            <a:r>
              <a:rPr lang="en-US" dirty="0" smtClean="0"/>
              <a:t>[</a:t>
            </a:r>
            <a:r>
              <a:rPr lang="en-US" i="1" dirty="0" smtClean="0"/>
              <a:t>n</a:t>
            </a:r>
            <a:r>
              <a:rPr lang="en-US" dirty="0" smtClean="0"/>
              <a:t>] is:</a:t>
            </a:r>
          </a:p>
          <a:p>
            <a:pPr>
              <a:buNone/>
            </a:pPr>
            <a:endParaRPr lang="en-US" dirty="0" smtClean="0"/>
          </a:p>
          <a:p>
            <a:pPr>
              <a:buNone/>
            </a:pPr>
            <a:endParaRPr lang="en-US" dirty="0" smtClean="0"/>
          </a:p>
          <a:p>
            <a:pPr>
              <a:buNone/>
            </a:pPr>
            <a:endParaRPr lang="en-US" sz="800" dirty="0" smtClean="0"/>
          </a:p>
          <a:p>
            <a:pPr>
              <a:buNone/>
            </a:pPr>
            <a:r>
              <a:rPr lang="en-US" dirty="0" smtClean="0"/>
              <a:t>	Using this in the expression for </a:t>
            </a:r>
            <a:r>
              <a:rPr lang="en-US" i="1" dirty="0" smtClean="0"/>
              <a:t>ρ</a:t>
            </a:r>
            <a:r>
              <a:rPr lang="en-US" dirty="0" smtClean="0"/>
              <a:t> gives:</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62</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3276600" y="1676400"/>
            <a:ext cx="2286000" cy="725326"/>
          </a:xfrm>
          <a:prstGeom prst="rect">
            <a:avLst/>
          </a:prstGeom>
          <a:noFill/>
          <a:ln w="9525">
            <a:noFill/>
            <a:miter lim="800000"/>
            <a:headEnd/>
            <a:tailEnd/>
          </a:ln>
          <a:effectLst/>
        </p:spPr>
      </p:pic>
      <p:sp>
        <p:nvSpPr>
          <p:cNvPr id="6" name="Rectangle 5"/>
          <p:cNvSpPr/>
          <p:nvPr/>
        </p:nvSpPr>
        <p:spPr>
          <a:xfrm>
            <a:off x="5943600" y="1752600"/>
            <a:ext cx="2702984" cy="400110"/>
          </a:xfrm>
          <a:prstGeom prst="rect">
            <a:avLst/>
          </a:prstGeom>
        </p:spPr>
        <p:txBody>
          <a:bodyPr wrap="none">
            <a:spAutoFit/>
          </a:bodyPr>
          <a:lstStyle/>
          <a:p>
            <a:r>
              <a:rPr lang="en-US" i="1" dirty="0" smtClean="0">
                <a:latin typeface="Times New Roman" pitchFamily="18" charset="0"/>
                <a:cs typeface="Times New Roman" pitchFamily="18" charset="0"/>
              </a:rPr>
              <a:t>p = </a:t>
            </a:r>
            <a:r>
              <a:rPr lang="en-US" dirty="0" smtClean="0">
                <a:latin typeface="Times New Roman" pitchFamily="18" charset="0"/>
                <a:cs typeface="Times New Roman" pitchFamily="18" charset="0"/>
              </a:rPr>
              <a:t>Filter length</a:t>
            </a:r>
            <a:r>
              <a:rPr lang="en-US" i="1" dirty="0" smtClean="0">
                <a:latin typeface="Times New Roman" pitchFamily="18" charset="0"/>
                <a:cs typeface="Times New Roman" pitchFamily="18" charset="0"/>
              </a:rPr>
              <a:t>, p  </a:t>
            </a:r>
            <a:r>
              <a:rPr lang="en-US" dirty="0" smtClean="0">
                <a:latin typeface="Times New Roman" pitchFamily="18" charset="0"/>
                <a:cs typeface="Times New Roman" pitchFamily="18" charset="0"/>
              </a:rPr>
              <a:t>&lt;</a:t>
            </a:r>
            <a:r>
              <a:rPr lang="en-US" i="1" dirty="0" smtClean="0">
                <a:latin typeface="Times New Roman" pitchFamily="18" charset="0"/>
                <a:cs typeface="Times New Roman" pitchFamily="18" charset="0"/>
              </a:rPr>
              <a:t> N</a:t>
            </a:r>
          </a:p>
        </p:txBody>
      </p:sp>
      <p:pic>
        <p:nvPicPr>
          <p:cNvPr id="4100" name="Picture 4"/>
          <p:cNvPicPr>
            <a:picLocks noChangeAspect="1" noChangeArrowheads="1"/>
          </p:cNvPicPr>
          <p:nvPr/>
        </p:nvPicPr>
        <p:blipFill>
          <a:blip r:embed="rId3" cstate="print"/>
          <a:srcRect/>
          <a:stretch>
            <a:fillRect/>
          </a:stretch>
        </p:blipFill>
        <p:spPr bwMode="auto">
          <a:xfrm>
            <a:off x="1066800" y="2819400"/>
            <a:ext cx="5105400" cy="3270233"/>
          </a:xfrm>
          <a:prstGeom prst="rect">
            <a:avLst/>
          </a:prstGeom>
          <a:noFill/>
          <a:ln w="9525">
            <a:noFill/>
            <a:miter lim="800000"/>
            <a:headEnd/>
            <a:tailEnd/>
          </a:ln>
          <a:effectLst/>
        </p:spPr>
      </p:pic>
      <p:sp>
        <p:nvSpPr>
          <p:cNvPr id="9" name="Rectangle 8"/>
          <p:cNvSpPr/>
          <p:nvPr/>
        </p:nvSpPr>
        <p:spPr>
          <a:xfrm>
            <a:off x="4648200" y="5083314"/>
            <a:ext cx="4572000" cy="707886"/>
          </a:xfrm>
          <a:prstGeom prst="rect">
            <a:avLst/>
          </a:prstGeom>
        </p:spPr>
        <p:txBody>
          <a:bodyPr>
            <a:spAutoFit/>
          </a:bodyPr>
          <a:lstStyle/>
          <a:p>
            <a:r>
              <a:rPr lang="en-US" dirty="0" smtClean="0"/>
              <a:t>Recognize as vector-matrix-vector multiplication, </a:t>
            </a:r>
            <a:r>
              <a:rPr lang="en-US" b="1" dirty="0" smtClean="0"/>
              <a:t>R</a:t>
            </a:r>
            <a:r>
              <a:rPr lang="en-US" baseline="-25000" dirty="0" smtClean="0"/>
              <a:t>x</a:t>
            </a:r>
            <a:r>
              <a:rPr lang="en-US" dirty="0" smtClean="0"/>
              <a:t>: correlation matrix</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(6)</a:t>
            </a:r>
            <a:endParaRPr lang="en-US" dirty="0"/>
          </a:p>
        </p:txBody>
      </p:sp>
      <p:sp>
        <p:nvSpPr>
          <p:cNvPr id="3" name="Content Placeholder 2"/>
          <p:cNvSpPr>
            <a:spLocks noGrp="1"/>
          </p:cNvSpPr>
          <p:nvPr>
            <p:ph idx="1"/>
          </p:nvPr>
        </p:nvSpPr>
        <p:spPr/>
        <p:txBody>
          <a:bodyPr/>
          <a:lstStyle/>
          <a:p>
            <a:pPr>
              <a:buNone/>
            </a:pPr>
            <a:r>
              <a:rPr lang="en-US" dirty="0" smtClean="0"/>
              <a:t>	For each </a:t>
            </a:r>
            <a:r>
              <a:rPr lang="en-US" i="1" dirty="0" err="1" smtClean="0"/>
              <a:t>i</a:t>
            </a:r>
            <a:r>
              <a:rPr lang="en-US" dirty="0" smtClean="0"/>
              <a:t>, minimize this:</a:t>
            </a:r>
          </a:p>
          <a:p>
            <a:pPr>
              <a:buNone/>
            </a:pPr>
            <a:r>
              <a:rPr lang="en-US" dirty="0" smtClean="0"/>
              <a:t>	Under this constraint:</a:t>
            </a:r>
          </a:p>
          <a:p>
            <a:pPr>
              <a:buNone/>
            </a:pPr>
            <a:endParaRPr lang="en-US" dirty="0" smtClean="0"/>
          </a:p>
          <a:p>
            <a:pPr>
              <a:buNone/>
            </a:pPr>
            <a:r>
              <a:rPr lang="en-US" dirty="0" smtClean="0"/>
              <a:t>	where </a:t>
            </a:r>
          </a:p>
          <a:p>
            <a:pPr>
              <a:buNone/>
            </a:pPr>
            <a:endParaRPr lang="en-US" dirty="0" smtClean="0"/>
          </a:p>
          <a:p>
            <a:pPr>
              <a:buNone/>
            </a:pPr>
            <a:r>
              <a:rPr lang="en-US" dirty="0" smtClean="0"/>
              <a:t>	Most common way to do </a:t>
            </a:r>
            <a:r>
              <a:rPr lang="en-US" b="1" dirty="0" smtClean="0"/>
              <a:t>constrained optimization </a:t>
            </a:r>
            <a:r>
              <a:rPr lang="en-US" dirty="0" smtClean="0"/>
              <a:t>is using the </a:t>
            </a:r>
            <a:r>
              <a:rPr lang="en-US" b="1" dirty="0" smtClean="0"/>
              <a:t>Lagrange Multiplier method</a:t>
            </a:r>
            <a:r>
              <a:rPr lang="en-US" dirty="0" smtClean="0"/>
              <a:t>:</a:t>
            </a:r>
          </a:p>
          <a:p>
            <a:pPr>
              <a:buNone/>
            </a:pPr>
            <a:endParaRPr lang="en-US" dirty="0" smtClean="0"/>
          </a:p>
          <a:p>
            <a:pPr>
              <a:buNone/>
            </a:pPr>
            <a:endParaRPr lang="en-US" sz="800" dirty="0" smtClean="0"/>
          </a:p>
          <a:p>
            <a:pPr>
              <a:buNone/>
            </a:pPr>
            <a:r>
              <a:rPr lang="en-US" dirty="0" smtClean="0"/>
              <a:t>	Find </a:t>
            </a:r>
            <a:r>
              <a:rPr lang="en-US" b="1" dirty="0" smtClean="0"/>
              <a:t>h</a:t>
            </a:r>
            <a:r>
              <a:rPr lang="en-US" i="1" baseline="-25000" dirty="0" smtClean="0"/>
              <a:t>i </a:t>
            </a:r>
            <a:r>
              <a:rPr lang="en-US" dirty="0" smtClean="0"/>
              <a:t>and</a:t>
            </a:r>
            <a:r>
              <a:rPr lang="en-US" b="1" i="1" dirty="0" smtClean="0"/>
              <a:t> </a:t>
            </a:r>
            <a:r>
              <a:rPr lang="el-GR" i="1" dirty="0" smtClean="0"/>
              <a:t>λ</a:t>
            </a:r>
            <a:r>
              <a:rPr lang="en-US" b="1" i="1" dirty="0" smtClean="0"/>
              <a:t> </a:t>
            </a:r>
            <a:r>
              <a:rPr lang="en-US" dirty="0" smtClean="0"/>
              <a:t>to minimize </a:t>
            </a:r>
            <a:r>
              <a:rPr lang="en-US" i="1" dirty="0" smtClean="0"/>
              <a:t>J, </a:t>
            </a:r>
            <a:r>
              <a:rPr lang="en-US" dirty="0" smtClean="0"/>
              <a:t>in general set:</a:t>
            </a:r>
          </a:p>
          <a:p>
            <a:pPr>
              <a:buNone/>
            </a:pPr>
            <a:endParaRPr lang="en-US" dirty="0" smtClean="0"/>
          </a:p>
          <a:p>
            <a:pPr>
              <a:buNone/>
            </a:pPr>
            <a:endParaRPr lang="en-US" dirty="0" smtClean="0"/>
          </a:p>
          <a:p>
            <a:pPr>
              <a:buNone/>
            </a:pPr>
            <a:r>
              <a:rPr lang="en-US" dirty="0" smtClean="0"/>
              <a:t>	But often an easier way is to do these two steps: </a:t>
            </a:r>
          </a:p>
          <a:p>
            <a:pPr>
              <a:buNone/>
            </a:pPr>
            <a:r>
              <a:rPr lang="en-US" dirty="0" smtClean="0"/>
              <a:t>	1. Do the partial </a:t>
            </a:r>
            <a:r>
              <a:rPr lang="en-US" dirty="0" err="1" smtClean="0"/>
              <a:t>w.r.t</a:t>
            </a:r>
            <a:r>
              <a:rPr lang="en-US" dirty="0" smtClean="0"/>
              <a:t>. </a:t>
            </a:r>
            <a:r>
              <a:rPr lang="en-US" b="1" dirty="0" smtClean="0"/>
              <a:t>h</a:t>
            </a:r>
            <a:r>
              <a:rPr lang="en-US" b="1" i="1" baseline="-25000" dirty="0" smtClean="0"/>
              <a:t>i</a:t>
            </a:r>
            <a:r>
              <a:rPr lang="en-US" b="1" i="1" dirty="0" smtClean="0"/>
              <a:t> </a:t>
            </a:r>
            <a:r>
              <a:rPr lang="en-US" dirty="0" smtClean="0"/>
              <a:t>and solve for </a:t>
            </a:r>
            <a:r>
              <a:rPr lang="en-US" b="1" dirty="0" smtClean="0"/>
              <a:t>h</a:t>
            </a:r>
            <a:r>
              <a:rPr lang="en-US" i="1" baseline="-25000" dirty="0" smtClean="0"/>
              <a:t>i</a:t>
            </a:r>
          </a:p>
          <a:p>
            <a:pPr>
              <a:buNone/>
            </a:pPr>
            <a:r>
              <a:rPr lang="en-US" b="1" i="1" dirty="0" smtClean="0"/>
              <a:t>	</a:t>
            </a:r>
            <a:r>
              <a:rPr lang="en-US" dirty="0" smtClean="0"/>
              <a:t>2.Then choose </a:t>
            </a:r>
            <a:r>
              <a:rPr lang="en-US" i="1" dirty="0" smtClean="0"/>
              <a:t>λ</a:t>
            </a:r>
            <a:r>
              <a:rPr lang="en-US" b="1" i="1" dirty="0" smtClean="0"/>
              <a:t> </a:t>
            </a:r>
            <a:r>
              <a:rPr lang="en-US" dirty="0" smtClean="0"/>
              <a:t>to ensure solution meets the constraint</a:t>
            </a:r>
          </a:p>
          <a:p>
            <a:pPr>
              <a:buNone/>
            </a:pPr>
            <a:endParaRPr lang="en-US"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63</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3886200" y="838200"/>
            <a:ext cx="1404937" cy="37086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3429000" y="1571021"/>
            <a:ext cx="2681287" cy="333979"/>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641601" y="2209800"/>
            <a:ext cx="3835399" cy="3810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a:off x="3219450" y="3352800"/>
            <a:ext cx="2724150" cy="483005"/>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cstate="print"/>
          <a:srcRect/>
          <a:stretch>
            <a:fillRect/>
          </a:stretch>
        </p:blipFill>
        <p:spPr bwMode="auto">
          <a:xfrm>
            <a:off x="3352801" y="4267201"/>
            <a:ext cx="2438399" cy="6395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(7)</a:t>
            </a:r>
            <a:endParaRPr lang="en-US" dirty="0"/>
          </a:p>
        </p:txBody>
      </p:sp>
      <p:sp>
        <p:nvSpPr>
          <p:cNvPr id="3" name="Content Placeholder 2"/>
          <p:cNvSpPr>
            <a:spLocks noGrp="1"/>
          </p:cNvSpPr>
          <p:nvPr>
            <p:ph idx="1"/>
          </p:nvPr>
        </p:nvSpPr>
        <p:spPr/>
        <p:txBody>
          <a:bodyPr/>
          <a:lstStyle/>
          <a:p>
            <a:pPr>
              <a:buNone/>
            </a:pPr>
            <a:r>
              <a:rPr lang="en-US" b="1" dirty="0" smtClean="0"/>
              <a:t>	Gradient:</a:t>
            </a:r>
          </a:p>
          <a:p>
            <a:pPr>
              <a:buNone/>
            </a:pPr>
            <a:r>
              <a:rPr lang="en-US" b="1" dirty="0" smtClean="0"/>
              <a:t>	</a:t>
            </a:r>
            <a:r>
              <a:rPr lang="en-US" dirty="0" smtClean="0"/>
              <a:t>If </a:t>
            </a:r>
            <a:r>
              <a:rPr lang="en-US" i="1" dirty="0" smtClean="0"/>
              <a:t>g</a:t>
            </a:r>
            <a:r>
              <a:rPr lang="en-US" dirty="0" smtClean="0"/>
              <a:t>(</a:t>
            </a:r>
            <a:r>
              <a:rPr lang="en-US" b="1" dirty="0" smtClean="0"/>
              <a:t>x) </a:t>
            </a:r>
            <a:r>
              <a:rPr lang="en-US" dirty="0" smtClean="0"/>
              <a:t>is a scalar-valued function of a real-valued vector </a:t>
            </a:r>
            <a:r>
              <a:rPr lang="en-US" b="1" dirty="0" smtClean="0"/>
              <a:t>x</a:t>
            </a:r>
            <a:r>
              <a:rPr lang="en-US" dirty="0" smtClean="0"/>
              <a:t>, then the gradient of </a:t>
            </a:r>
            <a:r>
              <a:rPr lang="en-US" i="1" dirty="0" smtClean="0"/>
              <a:t>g</a:t>
            </a:r>
            <a:r>
              <a:rPr lang="en-US" dirty="0" smtClean="0"/>
              <a:t>(</a:t>
            </a:r>
            <a:r>
              <a:rPr lang="en-US" b="1" dirty="0" smtClean="0"/>
              <a:t>x</a:t>
            </a:r>
            <a:r>
              <a:rPr lang="en-US" dirty="0" smtClean="0"/>
              <a:t>) is defined as:</a:t>
            </a:r>
          </a:p>
          <a:p>
            <a:pPr>
              <a:buNone/>
            </a:pPr>
            <a:endParaRPr lang="en-US" dirty="0" smtClean="0"/>
          </a:p>
          <a:p>
            <a:pPr>
              <a:buNone/>
            </a:pPr>
            <a:endParaRPr lang="en-US" dirty="0" smtClean="0"/>
          </a:p>
          <a:p>
            <a:pPr>
              <a:buNone/>
            </a:pPr>
            <a:endParaRPr lang="en-US" sz="800" dirty="0" smtClean="0"/>
          </a:p>
          <a:p>
            <a:pPr>
              <a:buNone/>
            </a:pPr>
            <a:r>
              <a:rPr lang="en-US" dirty="0" smtClean="0"/>
              <a:t>	Gradient here is nothing more than: the vector whose elements are the partials </a:t>
            </a:r>
            <a:r>
              <a:rPr lang="en-US" dirty="0" err="1" smtClean="0"/>
              <a:t>w.r.t</a:t>
            </a:r>
            <a:r>
              <a:rPr lang="en-US" dirty="0" smtClean="0"/>
              <a:t>. each element of </a:t>
            </a:r>
            <a:r>
              <a:rPr lang="en-US" b="1" dirty="0" smtClean="0"/>
              <a:t>x.</a:t>
            </a:r>
          </a:p>
          <a:p>
            <a:pPr>
              <a:buNone/>
            </a:pPr>
            <a:r>
              <a:rPr lang="en-US" b="1" dirty="0" smtClean="0"/>
              <a:t>	</a:t>
            </a:r>
            <a:r>
              <a:rPr lang="en-US" dirty="0" smtClean="0"/>
              <a:t>(Note: There are similar definitions when </a:t>
            </a:r>
            <a:r>
              <a:rPr lang="en-US" i="1" dirty="0" smtClean="0"/>
              <a:t>g</a:t>
            </a:r>
            <a:r>
              <a:rPr lang="en-US" dirty="0" smtClean="0"/>
              <a:t>(</a:t>
            </a:r>
            <a:r>
              <a:rPr lang="en-US" b="1" dirty="0" smtClean="0"/>
              <a:t>x) </a:t>
            </a:r>
            <a:r>
              <a:rPr lang="en-US" dirty="0" smtClean="0"/>
              <a:t>is vector-valued.)</a:t>
            </a:r>
          </a:p>
          <a:p>
            <a:pPr>
              <a:buNone/>
            </a:pPr>
            <a:endParaRPr lang="en-US" sz="800" dirty="0" smtClean="0"/>
          </a:p>
          <a:p>
            <a:pPr>
              <a:buNone/>
            </a:pPr>
            <a:r>
              <a:rPr lang="en-US" dirty="0" smtClean="0"/>
              <a:t>	</a:t>
            </a:r>
            <a:r>
              <a:rPr lang="en-US" u="sng" dirty="0" smtClean="0"/>
              <a:t>Example</a:t>
            </a:r>
            <a:r>
              <a:rPr lang="en-US" dirty="0" smtClean="0"/>
              <a:t>:</a:t>
            </a:r>
          </a:p>
          <a:p>
            <a:pPr>
              <a:buNone/>
            </a:pPr>
            <a:endParaRPr lang="en-US" b="1" dirty="0" smtClean="0"/>
          </a:p>
          <a:p>
            <a:pPr>
              <a:buNone/>
            </a:pPr>
            <a:endParaRPr lang="en-US" dirty="0" smtClean="0"/>
          </a:p>
          <a:p>
            <a:pPr>
              <a:buNone/>
            </a:pPr>
            <a:endParaRPr lang="en-US" b="1"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64</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2286001" y="1981200"/>
            <a:ext cx="4648199" cy="742121"/>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2286000" y="3828675"/>
            <a:ext cx="4648200" cy="226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(8)</a:t>
            </a:r>
            <a:endParaRPr lang="en-US" dirty="0"/>
          </a:p>
        </p:txBody>
      </p:sp>
      <p:sp>
        <p:nvSpPr>
          <p:cNvPr id="3" name="Content Placeholder 2"/>
          <p:cNvSpPr>
            <a:spLocks noGrp="1"/>
          </p:cNvSpPr>
          <p:nvPr>
            <p:ph idx="1"/>
          </p:nvPr>
        </p:nvSpPr>
        <p:spPr/>
        <p:txBody>
          <a:bodyPr/>
          <a:lstStyle/>
          <a:p>
            <a:pPr>
              <a:buNone/>
            </a:pPr>
            <a:r>
              <a:rPr lang="en-US" dirty="0" smtClean="0"/>
              <a:t>	</a:t>
            </a:r>
            <a:r>
              <a:rPr lang="en-US" u="sng" dirty="0" smtClean="0"/>
              <a:t>Step 1</a:t>
            </a:r>
            <a:r>
              <a:rPr lang="en-US" dirty="0" smtClean="0"/>
              <a:t>: For our scalar-valued function </a:t>
            </a:r>
            <a:r>
              <a:rPr lang="en-US" i="1" dirty="0" smtClean="0"/>
              <a:t>J</a:t>
            </a:r>
            <a:r>
              <a:rPr lang="en-US" dirty="0" smtClean="0"/>
              <a:t>, we get:</a:t>
            </a:r>
          </a:p>
          <a:p>
            <a:pPr>
              <a:buNone/>
            </a:pPr>
            <a:endParaRPr lang="en-US" dirty="0" smtClean="0"/>
          </a:p>
          <a:p>
            <a:pPr>
              <a:buNone/>
            </a:pPr>
            <a:endParaRPr lang="en-US" dirty="0" smtClean="0"/>
          </a:p>
          <a:p>
            <a:pPr>
              <a:buNone/>
            </a:pPr>
            <a:endParaRPr lang="en-US" sz="800" dirty="0" smtClean="0"/>
          </a:p>
          <a:p>
            <a:pPr>
              <a:buNone/>
              <a:tabLst>
                <a:tab pos="1143000" algn="l"/>
              </a:tabLst>
            </a:pPr>
            <a:r>
              <a:rPr lang="en-US" dirty="0" smtClean="0"/>
              <a:t>		Solve this for </a:t>
            </a:r>
            <a:r>
              <a:rPr lang="en-US" b="1" dirty="0" err="1" smtClean="0"/>
              <a:t>h</a:t>
            </a:r>
            <a:r>
              <a:rPr lang="en-US" i="1" baseline="-25000" dirty="0" err="1" smtClean="0"/>
              <a:t>i,o</a:t>
            </a:r>
            <a:r>
              <a:rPr lang="en-US" dirty="0" smtClean="0"/>
              <a:t>:</a:t>
            </a:r>
          </a:p>
          <a:p>
            <a:pPr>
              <a:buNone/>
              <a:tabLst>
                <a:tab pos="1143000" algn="l"/>
              </a:tabLst>
            </a:pPr>
            <a:endParaRPr lang="en-US" dirty="0" smtClean="0"/>
          </a:p>
          <a:p>
            <a:pPr>
              <a:buNone/>
              <a:tabLst>
                <a:tab pos="1143000" algn="l"/>
              </a:tabLst>
            </a:pPr>
            <a:r>
              <a:rPr lang="en-US" dirty="0" smtClean="0"/>
              <a:t>	</a:t>
            </a:r>
            <a:r>
              <a:rPr lang="en-US" u="sng" dirty="0" smtClean="0"/>
              <a:t>Step 2</a:t>
            </a:r>
            <a:r>
              <a:rPr lang="en-US" dirty="0" smtClean="0"/>
              <a:t>: Choose </a:t>
            </a:r>
            <a:r>
              <a:rPr lang="en-US" i="1" dirty="0" smtClean="0"/>
              <a:t>λ</a:t>
            </a:r>
            <a:r>
              <a:rPr lang="en-US" dirty="0" smtClean="0"/>
              <a:t> to make this solution satisfy constraint:</a:t>
            </a:r>
          </a:p>
          <a:p>
            <a:pPr>
              <a:buNone/>
              <a:tabLst>
                <a:tab pos="1143000" algn="l"/>
              </a:tabLst>
            </a:pPr>
            <a:endParaRPr lang="en-US" dirty="0" smtClean="0"/>
          </a:p>
          <a:p>
            <a:pPr>
              <a:buNone/>
              <a:tabLst>
                <a:tab pos="1143000" algn="l"/>
              </a:tabLst>
            </a:pPr>
            <a:endParaRPr lang="en-US" dirty="0" smtClean="0"/>
          </a:p>
          <a:p>
            <a:pPr>
              <a:buNone/>
              <a:tabLst>
                <a:tab pos="1143000" algn="l"/>
              </a:tabLst>
            </a:pPr>
            <a:r>
              <a:rPr lang="en-US" dirty="0" smtClean="0"/>
              <a:t>		Now use this </a:t>
            </a:r>
            <a:r>
              <a:rPr lang="en-US" i="1" dirty="0" smtClean="0"/>
              <a:t>λ</a:t>
            </a:r>
            <a:r>
              <a:rPr lang="en-US" dirty="0" smtClean="0"/>
              <a:t> in optimal </a:t>
            </a:r>
            <a:r>
              <a:rPr lang="en-US" b="1" dirty="0" err="1" smtClean="0"/>
              <a:t>h</a:t>
            </a:r>
            <a:r>
              <a:rPr lang="en-US" i="1" baseline="-25000" dirty="0" err="1" smtClean="0"/>
              <a:t>i,o</a:t>
            </a:r>
            <a:r>
              <a:rPr lang="en-US" dirty="0" smtClean="0"/>
              <a:t>:</a:t>
            </a:r>
          </a:p>
          <a:p>
            <a:pPr>
              <a:buNone/>
              <a:tabLst>
                <a:tab pos="1143000" algn="l"/>
              </a:tabLst>
            </a:pPr>
            <a:endParaRPr lang="en-US" dirty="0" smtClean="0"/>
          </a:p>
          <a:p>
            <a:pPr>
              <a:buNone/>
              <a:tabLst>
                <a:tab pos="1143000" algn="l"/>
              </a:tabLst>
            </a:pPr>
            <a:endParaRPr lang="en-US" dirty="0" smtClean="0"/>
          </a:p>
          <a:p>
            <a:pPr>
              <a:buNone/>
              <a:tabLst>
                <a:tab pos="1143000" algn="l"/>
              </a:tabLst>
            </a:pPr>
            <a:endParaRPr lang="en-US" dirty="0" smtClean="0"/>
          </a:p>
          <a:p>
            <a:pPr>
              <a:buNone/>
              <a:tabLst>
                <a:tab pos="1143000" algn="l"/>
              </a:tabLst>
            </a:pPr>
            <a:r>
              <a:rPr lang="en-US" dirty="0" smtClean="0"/>
              <a:t>		This gives the optimal filter for estimating the power at the 	frequency </a:t>
            </a:r>
            <a:r>
              <a:rPr lang="en-US" dirty="0" err="1" smtClean="0"/>
              <a:t>ω</a:t>
            </a:r>
            <a:r>
              <a:rPr lang="en-US" i="1" baseline="-25000" dirty="0" err="1" smtClean="0"/>
              <a:t>i</a:t>
            </a:r>
            <a:r>
              <a:rPr lang="en-US" i="1" baseline="-25000" dirty="0" smtClean="0"/>
              <a:t> </a:t>
            </a:r>
          </a:p>
          <a:p>
            <a:pPr>
              <a:buNone/>
              <a:tabLst>
                <a:tab pos="1143000" algn="l"/>
              </a:tabLst>
            </a:pPr>
            <a:endParaRPr lang="en-US" dirty="0" smtClean="0"/>
          </a:p>
          <a:p>
            <a:pPr>
              <a:buNone/>
              <a:tabLst>
                <a:tab pos="1143000" algn="l"/>
              </a:tabLst>
            </a:pPr>
            <a:endParaRPr lang="en-US" dirty="0" smtClean="0"/>
          </a:p>
          <a:p>
            <a:pPr>
              <a:buNone/>
              <a:tabLst>
                <a:tab pos="1143000" algn="l"/>
              </a:tabLst>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65</a:t>
            </a:fld>
            <a:endParaRPr lang="en-US" sz="1200">
              <a:solidFill>
                <a:srgbClr val="003399"/>
              </a:solidFill>
            </a:endParaRPr>
          </a:p>
        </p:txBody>
      </p:sp>
      <p:pic>
        <p:nvPicPr>
          <p:cNvPr id="7171" name="Picture 3"/>
          <p:cNvPicPr>
            <a:picLocks noChangeAspect="1" noChangeArrowheads="1"/>
          </p:cNvPicPr>
          <p:nvPr/>
        </p:nvPicPr>
        <p:blipFill>
          <a:blip r:embed="rId2" cstate="print"/>
          <a:srcRect/>
          <a:stretch>
            <a:fillRect/>
          </a:stretch>
        </p:blipFill>
        <p:spPr bwMode="auto">
          <a:xfrm>
            <a:off x="2971800" y="1295402"/>
            <a:ext cx="3124200" cy="684922"/>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3829050" y="2057400"/>
            <a:ext cx="1581150" cy="422445"/>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cstate="print"/>
          <a:srcRect/>
          <a:stretch>
            <a:fillRect/>
          </a:stretch>
        </p:blipFill>
        <p:spPr bwMode="auto">
          <a:xfrm>
            <a:off x="1905000" y="3247838"/>
            <a:ext cx="5334000" cy="685197"/>
          </a:xfrm>
          <a:prstGeom prst="rect">
            <a:avLst/>
          </a:prstGeom>
          <a:noFill/>
          <a:ln w="9525">
            <a:noFill/>
            <a:miter lim="800000"/>
            <a:headEnd/>
            <a:tailEnd/>
          </a:ln>
          <a:effectLst/>
        </p:spPr>
      </p:pic>
      <p:pic>
        <p:nvPicPr>
          <p:cNvPr id="7174" name="Picture 6"/>
          <p:cNvPicPr>
            <a:picLocks noChangeAspect="1" noChangeArrowheads="1"/>
          </p:cNvPicPr>
          <p:nvPr/>
        </p:nvPicPr>
        <p:blipFill>
          <a:blip r:embed="rId5" cstate="print"/>
          <a:srcRect/>
          <a:stretch>
            <a:fillRect/>
          </a:stretch>
        </p:blipFill>
        <p:spPr bwMode="auto">
          <a:xfrm>
            <a:off x="3886200" y="4419601"/>
            <a:ext cx="1600200" cy="7915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(9)</a:t>
            </a:r>
            <a:endParaRPr lang="en-US" dirty="0"/>
          </a:p>
        </p:txBody>
      </p:sp>
      <p:sp>
        <p:nvSpPr>
          <p:cNvPr id="3" name="Content Placeholder 2"/>
          <p:cNvSpPr>
            <a:spLocks noGrp="1"/>
          </p:cNvSpPr>
          <p:nvPr>
            <p:ph idx="1"/>
          </p:nvPr>
        </p:nvSpPr>
        <p:spPr/>
        <p:txBody>
          <a:bodyPr/>
          <a:lstStyle/>
          <a:p>
            <a:pPr>
              <a:buNone/>
            </a:pPr>
            <a:r>
              <a:rPr lang="en-US" i="1" dirty="0" smtClean="0"/>
              <a:t>	</a:t>
            </a:r>
            <a:r>
              <a:rPr lang="en-US" b="1" dirty="0" smtClean="0"/>
              <a:t>In</a:t>
            </a:r>
            <a:r>
              <a:rPr lang="en-US" dirty="0" smtClean="0"/>
              <a:t> </a:t>
            </a:r>
            <a:r>
              <a:rPr lang="en-US" b="1" dirty="0" smtClean="0"/>
              <a:t>principle–we need to solve </a:t>
            </a:r>
            <a:r>
              <a:rPr lang="en-US" b="1" dirty="0" err="1" smtClean="0"/>
              <a:t>h</a:t>
            </a:r>
            <a:r>
              <a:rPr lang="en-US" i="1" baseline="-25000" dirty="0" err="1" smtClean="0"/>
              <a:t>i,o</a:t>
            </a:r>
            <a:r>
              <a:rPr lang="en-US" b="1" dirty="0" smtClean="0"/>
              <a:t> for each frequency </a:t>
            </a:r>
            <a:r>
              <a:rPr lang="en-US" b="1" i="1" dirty="0" err="1" smtClean="0"/>
              <a:t>ω</a:t>
            </a:r>
            <a:r>
              <a:rPr lang="en-US" b="1" i="1" baseline="-25000" dirty="0" err="1" smtClean="0"/>
              <a:t>i</a:t>
            </a:r>
            <a:r>
              <a:rPr lang="en-US" b="1" i="1" dirty="0" smtClean="0"/>
              <a:t> </a:t>
            </a:r>
            <a:r>
              <a:rPr lang="en-US" b="1" dirty="0" smtClean="0"/>
              <a:t>at which we wish to get a PSD estimate. Then we would compute the output power at each filter and that would be our PSD estimate </a:t>
            </a:r>
            <a:r>
              <a:rPr lang="en-US" dirty="0" smtClean="0"/>
              <a:t>(based on an equation for the output power: </a:t>
            </a:r>
            <a:r>
              <a:rPr lang="en-US" i="1" dirty="0" err="1" smtClean="0"/>
              <a:t>ρ</a:t>
            </a:r>
            <a:r>
              <a:rPr lang="en-US" i="1" baseline="-25000" dirty="0" err="1" smtClean="0"/>
              <a:t>i</a:t>
            </a:r>
            <a:r>
              <a:rPr lang="en-US" dirty="0" smtClean="0"/>
              <a:t>)</a:t>
            </a:r>
          </a:p>
          <a:p>
            <a:pPr>
              <a:buNone/>
            </a:pPr>
            <a:endParaRPr lang="en-US" sz="800" dirty="0" smtClean="0"/>
          </a:p>
          <a:p>
            <a:pPr>
              <a:buNone/>
            </a:pPr>
            <a:r>
              <a:rPr lang="en-US" dirty="0" smtClean="0"/>
              <a:t>	The estimate of the power at </a:t>
            </a:r>
            <a:r>
              <a:rPr lang="en-US" i="1" dirty="0" err="1" smtClean="0"/>
              <a:t>ω</a:t>
            </a:r>
            <a:r>
              <a:rPr lang="en-US" i="1" baseline="-25000" dirty="0" err="1" smtClean="0"/>
              <a:t>i</a:t>
            </a:r>
            <a:r>
              <a:rPr lang="en-US" i="1" dirty="0" smtClean="0"/>
              <a:t> </a:t>
            </a:r>
            <a:r>
              <a:rPr lang="en-US" dirty="0" smtClean="0"/>
              <a:t>is nothing more than the minimized value of </a:t>
            </a:r>
            <a:r>
              <a:rPr lang="en-US" i="1" dirty="0" err="1" smtClean="0"/>
              <a:t>ρ</a:t>
            </a:r>
            <a:r>
              <a:rPr lang="en-US" i="1" baseline="-25000" dirty="0" err="1" smtClean="0"/>
              <a:t>i</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400" dirty="0" smtClean="0"/>
          </a:p>
          <a:p>
            <a:pPr>
              <a:buNone/>
            </a:pPr>
            <a:r>
              <a:rPr lang="en-US" dirty="0" smtClean="0"/>
              <a:t>	Thus, the </a:t>
            </a:r>
            <a:r>
              <a:rPr lang="en-US" b="1" dirty="0" smtClean="0"/>
              <a:t>estimated power </a:t>
            </a:r>
            <a:r>
              <a:rPr lang="en-US" dirty="0" smtClean="0"/>
              <a:t>at frequency </a:t>
            </a:r>
            <a:r>
              <a:rPr lang="en-US" i="1" dirty="0" err="1" smtClean="0"/>
              <a:t>ω</a:t>
            </a:r>
            <a:r>
              <a:rPr lang="en-US" i="1" baseline="-25000" dirty="0" err="1" smtClean="0"/>
              <a:t>i</a:t>
            </a:r>
            <a:r>
              <a:rPr lang="en-US" i="1" baseline="-25000" dirty="0" smtClean="0"/>
              <a:t> </a:t>
            </a:r>
            <a:r>
              <a:rPr lang="en-US" dirty="0" smtClean="0"/>
              <a:t>is: </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66</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1600200" y="2895600"/>
            <a:ext cx="6096000" cy="207945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3733800" y="5410200"/>
            <a:ext cx="1905000" cy="6710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(10)</a:t>
            </a:r>
            <a:endParaRPr lang="en-US" dirty="0"/>
          </a:p>
        </p:txBody>
      </p:sp>
      <p:sp>
        <p:nvSpPr>
          <p:cNvPr id="3" name="Content Placeholder 2"/>
          <p:cNvSpPr>
            <a:spLocks noGrp="1"/>
          </p:cNvSpPr>
          <p:nvPr>
            <p:ph idx="1"/>
          </p:nvPr>
        </p:nvSpPr>
        <p:spPr/>
        <p:txBody>
          <a:bodyPr/>
          <a:lstStyle/>
          <a:p>
            <a:pPr>
              <a:buNone/>
            </a:pPr>
            <a:r>
              <a:rPr lang="en-US" dirty="0" smtClean="0"/>
              <a:t>	To get the power spectral density (PSD) we need to divide by the filter’s bandwidth –for a filter of length </a:t>
            </a:r>
            <a:r>
              <a:rPr lang="en-US" i="1" dirty="0" smtClean="0"/>
              <a:t>p </a:t>
            </a:r>
            <a:r>
              <a:rPr lang="en-US" dirty="0" smtClean="0"/>
              <a:t>the bandwidth is approximately 1/</a:t>
            </a:r>
            <a:r>
              <a:rPr lang="en-US" i="1" dirty="0" smtClean="0"/>
              <a:t>p </a:t>
            </a:r>
            <a:r>
              <a:rPr lang="en-US" dirty="0" smtClean="0"/>
              <a:t>so our </a:t>
            </a:r>
            <a:r>
              <a:rPr lang="en-US" b="1" dirty="0" smtClean="0"/>
              <a:t>MVSE PSD estimate </a:t>
            </a:r>
            <a:r>
              <a:rPr lang="en-US" dirty="0" smtClean="0"/>
              <a:t>is:</a:t>
            </a:r>
          </a:p>
          <a:p>
            <a:pPr>
              <a:buNone/>
            </a:pPr>
            <a:endParaRPr lang="en-US" dirty="0" smtClean="0"/>
          </a:p>
          <a:p>
            <a:pPr>
              <a:buNone/>
            </a:pPr>
            <a:endParaRPr lang="en-US" dirty="0" smtClean="0"/>
          </a:p>
          <a:p>
            <a:pPr>
              <a:buNone/>
            </a:pPr>
            <a:endParaRPr lang="en-US" sz="800" dirty="0" smtClean="0"/>
          </a:p>
          <a:p>
            <a:pPr>
              <a:buNone/>
            </a:pPr>
            <a:r>
              <a:rPr lang="en-US" dirty="0" smtClean="0"/>
              <a:t>	This estimate requires the ACF in matrix form. So, we need an estimate of the ACF in matrix form.</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67</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3429001" y="1905000"/>
            <a:ext cx="2133600" cy="6619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(11)</a:t>
            </a:r>
            <a:endParaRPr lang="en-US" dirty="0"/>
          </a:p>
        </p:txBody>
      </p:sp>
      <p:sp>
        <p:nvSpPr>
          <p:cNvPr id="3" name="Content Placeholder 2"/>
          <p:cNvSpPr>
            <a:spLocks noGrp="1"/>
          </p:cNvSpPr>
          <p:nvPr>
            <p:ph idx="1"/>
          </p:nvPr>
        </p:nvSpPr>
        <p:spPr/>
        <p:txBody>
          <a:bodyPr/>
          <a:lstStyle/>
          <a:p>
            <a:r>
              <a:rPr lang="en-US" b="1" u="sng" dirty="0" smtClean="0"/>
              <a:t>Estimating ACF in matrix form</a:t>
            </a:r>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where</a:t>
            </a:r>
          </a:p>
          <a:p>
            <a:pPr>
              <a:buNone/>
            </a:pPr>
            <a:endParaRPr lang="en-US" dirty="0" smtClean="0"/>
          </a:p>
          <a:p>
            <a:pPr>
              <a:buNone/>
            </a:pPr>
            <a:endParaRPr lang="en-US" dirty="0" smtClean="0"/>
          </a:p>
          <a:p>
            <a:pPr>
              <a:buNone/>
            </a:pPr>
            <a:endParaRPr lang="en-US" dirty="0" smtClean="0"/>
          </a:p>
          <a:p>
            <a:pPr>
              <a:buNone/>
            </a:pPr>
            <a:r>
              <a:rPr lang="en-US" dirty="0" smtClean="0"/>
              <a:t>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68</a:t>
            </a:fld>
            <a:endParaRPr lang="en-US" sz="1200">
              <a:solidFill>
                <a:srgbClr val="003399"/>
              </a:solidFill>
            </a:endParaRPr>
          </a:p>
        </p:txBody>
      </p:sp>
      <p:pic>
        <p:nvPicPr>
          <p:cNvPr id="10243" name="Picture 3"/>
          <p:cNvPicPr>
            <a:picLocks noChangeAspect="1" noChangeArrowheads="1"/>
          </p:cNvPicPr>
          <p:nvPr/>
        </p:nvPicPr>
        <p:blipFill>
          <a:blip r:embed="rId2" cstate="print"/>
          <a:srcRect/>
          <a:stretch>
            <a:fillRect/>
          </a:stretch>
        </p:blipFill>
        <p:spPr bwMode="auto">
          <a:xfrm>
            <a:off x="2438400" y="1371600"/>
            <a:ext cx="4181475" cy="1819275"/>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cstate="print"/>
          <a:srcRect/>
          <a:stretch>
            <a:fillRect/>
          </a:stretch>
        </p:blipFill>
        <p:spPr bwMode="auto">
          <a:xfrm>
            <a:off x="3200400" y="3751085"/>
            <a:ext cx="2895600" cy="8971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Variance Method (12)</a:t>
            </a:r>
            <a:endParaRPr lang="en-US" dirty="0"/>
          </a:p>
        </p:txBody>
      </p:sp>
      <p:sp>
        <p:nvSpPr>
          <p:cNvPr id="3" name="Content Placeholder 2"/>
          <p:cNvSpPr>
            <a:spLocks noGrp="1"/>
          </p:cNvSpPr>
          <p:nvPr>
            <p:ph idx="1"/>
          </p:nvPr>
        </p:nvSpPr>
        <p:spPr/>
        <p:txBody>
          <a:bodyPr/>
          <a:lstStyle/>
          <a:p>
            <a:r>
              <a:rPr lang="en-US" b="1" u="sng" dirty="0" smtClean="0"/>
              <a:t>MVSE –Comments:</a:t>
            </a:r>
          </a:p>
          <a:p>
            <a:pPr>
              <a:buNone/>
            </a:pPr>
            <a:r>
              <a:rPr lang="en-US" dirty="0" smtClean="0"/>
              <a:t>	Implementation of  MVSE: </a:t>
            </a:r>
          </a:p>
          <a:p>
            <a:pPr lvl="1"/>
            <a:r>
              <a:rPr lang="en-US" dirty="0" smtClean="0"/>
              <a:t>Generally done directly on the data matrix </a:t>
            </a:r>
            <a:r>
              <a:rPr lang="en-US" b="1" dirty="0" smtClean="0"/>
              <a:t>X </a:t>
            </a:r>
            <a:r>
              <a:rPr lang="en-US" dirty="0" smtClean="0"/>
              <a:t>for efficiency.</a:t>
            </a:r>
          </a:p>
          <a:p>
            <a:pPr lvl="1"/>
            <a:r>
              <a:rPr lang="en-US" dirty="0" smtClean="0"/>
              <a:t>Even with that, it is more complex than classical methods.</a:t>
            </a:r>
          </a:p>
          <a:p>
            <a:pPr>
              <a:buNone/>
            </a:pPr>
            <a:r>
              <a:rPr lang="en-US" dirty="0" smtClean="0"/>
              <a:t>	Performance of MVSE:</a:t>
            </a:r>
          </a:p>
          <a:p>
            <a:pPr lvl="1"/>
            <a:r>
              <a:rPr lang="en-US" dirty="0" smtClean="0"/>
              <a:t>Provides better resolution than classical methods.</a:t>
            </a:r>
          </a:p>
          <a:p>
            <a:pPr lvl="1"/>
            <a:r>
              <a:rPr lang="en-US" dirty="0" smtClean="0"/>
              <a:t>Mostly used when spiky spectra are expected </a:t>
            </a:r>
          </a:p>
          <a:p>
            <a:pPr>
              <a:buNone/>
              <a:tabLst>
                <a:tab pos="746125" algn="l"/>
              </a:tabLst>
            </a:pPr>
            <a:r>
              <a:rPr lang="en-US" dirty="0" smtClean="0"/>
              <a:t>		(Although, the AR methods are usually better in that case)</a:t>
            </a:r>
          </a:p>
          <a:p>
            <a:pPr>
              <a:buNone/>
            </a:pPr>
            <a:endParaRPr lang="en-US" sz="800" dirty="0" smtClean="0"/>
          </a:p>
          <a:p>
            <a:pPr>
              <a:buNone/>
            </a:pPr>
            <a:r>
              <a:rPr lang="en-US" dirty="0" smtClean="0"/>
              <a:t>	If required resolution can be met with classical methods, then use them. If not –consider either MVSE or </a:t>
            </a:r>
            <a:r>
              <a:rPr lang="en-US" smtClean="0"/>
              <a:t>Parametric methods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69</a:t>
            </a:fld>
            <a:endParaRPr lang="en-US" sz="1200">
              <a:solidFill>
                <a:srgbClr val="0033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(5)</a:t>
            </a:r>
            <a:endParaRPr lang="en-US" dirty="0"/>
          </a:p>
        </p:txBody>
      </p:sp>
      <p:sp>
        <p:nvSpPr>
          <p:cNvPr id="3" name="Content Placeholder 2"/>
          <p:cNvSpPr>
            <a:spLocks noGrp="1"/>
          </p:cNvSpPr>
          <p:nvPr>
            <p:ph idx="1"/>
          </p:nvPr>
        </p:nvSpPr>
        <p:spPr>
          <a:xfrm>
            <a:off x="685800" y="838200"/>
            <a:ext cx="8229600" cy="5181600"/>
          </a:xfrm>
        </p:spPr>
        <p:txBody>
          <a:bodyPr/>
          <a:lstStyle/>
          <a:p>
            <a:pPr>
              <a:buNone/>
            </a:pPr>
            <a:r>
              <a:rPr lang="en-US" dirty="0" smtClean="0"/>
              <a:t>	</a:t>
            </a:r>
            <a:r>
              <a:rPr lang="en-US" dirty="0" smtClean="0">
                <a:solidFill>
                  <a:schemeClr val="tx1"/>
                </a:solidFill>
                <a:latin typeface="+mj-lt"/>
                <a:ea typeface="+mn-ea"/>
                <a:cs typeface="+mn-cs"/>
              </a:rPr>
              <a:t>Thus, must view PSD estimate as a random </a:t>
            </a:r>
            <a:r>
              <a:rPr lang="en-US" dirty="0" smtClean="0"/>
              <a:t>p</a:t>
            </a:r>
            <a:r>
              <a:rPr lang="en-US" dirty="0" smtClean="0">
                <a:solidFill>
                  <a:schemeClr val="tx1"/>
                </a:solidFill>
                <a:latin typeface="+mj-lt"/>
                <a:ea typeface="+mn-ea"/>
                <a:cs typeface="+mn-cs"/>
              </a:rPr>
              <a:t>rocess.</a:t>
            </a:r>
          </a:p>
          <a:p>
            <a:pPr>
              <a:buNone/>
            </a:pPr>
            <a:r>
              <a:rPr lang="en-US" dirty="0" smtClean="0"/>
              <a:t>	</a:t>
            </a:r>
            <a:r>
              <a:rPr lang="en-US" dirty="0" smtClean="0">
                <a:solidFill>
                  <a:schemeClr val="tx1"/>
                </a:solidFill>
                <a:latin typeface="+mj-lt"/>
                <a:ea typeface="+mn-ea"/>
                <a:cs typeface="+mn-cs"/>
              </a:rPr>
              <a:t>Need to characterize its mean and variance:</a:t>
            </a:r>
          </a:p>
          <a:p>
            <a:pPr lvl="1"/>
            <a:r>
              <a:rPr lang="en-US" dirty="0" smtClean="0">
                <a:solidFill>
                  <a:schemeClr val="tx1"/>
                </a:solidFill>
                <a:latin typeface="+mj-lt"/>
                <a:ea typeface="+mn-ea"/>
                <a:cs typeface="+mn-cs"/>
              </a:rPr>
              <a:t>Want </a:t>
            </a:r>
            <a:r>
              <a:rPr lang="en-US" dirty="0" smtClean="0">
                <a:ea typeface="+mn-ea"/>
                <a:cs typeface="+mn-cs"/>
              </a:rPr>
              <a:t>m</a:t>
            </a:r>
            <a:r>
              <a:rPr lang="en-US" dirty="0" smtClean="0">
                <a:solidFill>
                  <a:schemeClr val="tx1"/>
                </a:solidFill>
                <a:latin typeface="+mj-lt"/>
                <a:ea typeface="+mn-ea"/>
                <a:cs typeface="+mn-cs"/>
              </a:rPr>
              <a:t>ean of PSD estimate = true PSD</a:t>
            </a:r>
          </a:p>
          <a:p>
            <a:pPr lvl="1"/>
            <a:r>
              <a:rPr lang="en-US" dirty="0" smtClean="0">
                <a:solidFill>
                  <a:schemeClr val="tx1"/>
                </a:solidFill>
                <a:latin typeface="+mj-lt"/>
                <a:ea typeface="+mn-ea"/>
                <a:cs typeface="+mn-cs"/>
              </a:rPr>
              <a:t>Want </a:t>
            </a:r>
            <a:r>
              <a:rPr lang="en-US" dirty="0" smtClean="0">
                <a:ea typeface="+mn-ea"/>
                <a:cs typeface="+mn-cs"/>
              </a:rPr>
              <a:t>v</a:t>
            </a:r>
            <a:r>
              <a:rPr lang="en-US" dirty="0" smtClean="0">
                <a:solidFill>
                  <a:schemeClr val="tx1"/>
                </a:solidFill>
                <a:latin typeface="+mj-lt"/>
                <a:ea typeface="+mn-ea"/>
                <a:cs typeface="+mn-cs"/>
              </a:rPr>
              <a:t>ariance of PSD estimate = small</a:t>
            </a:r>
            <a:endParaRPr lang="en-US" dirty="0" smtClean="0">
              <a:ea typeface="+mn-ea"/>
              <a:cs typeface="+mn-cs"/>
            </a:endParaRPr>
          </a:p>
          <a:p>
            <a:pPr lvl="1"/>
            <a:endParaRPr lang="en-US" sz="12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To make things easier to discuss, we use a slightly different estimation problem to illustrate the ideas, consider the process:</a:t>
            </a:r>
          </a:p>
          <a:p>
            <a:pPr>
              <a:buNone/>
            </a:pPr>
            <a:endParaRPr lang="en-US" dirty="0" smtClean="0"/>
          </a:p>
          <a:p>
            <a:pPr>
              <a:buNone/>
            </a:pPr>
            <a:endParaRPr lang="en-US" sz="28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 Given a finite set of data samples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[0]</a:t>
            </a:r>
            <a:r>
              <a:rPr lang="en-US" i="1" dirty="0" smtClean="0">
                <a:solidFill>
                  <a:schemeClr val="tx1"/>
                </a:solidFill>
                <a:latin typeface="+mj-lt"/>
                <a:ea typeface="+mn-ea"/>
                <a:cs typeface="+mn-cs"/>
              </a:rPr>
              <a:t>,…</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 x</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N-</a:t>
            </a:r>
            <a:r>
              <a:rPr lang="en-US" dirty="0" smtClean="0">
                <a:solidFill>
                  <a:schemeClr val="tx1"/>
                </a:solidFill>
                <a:latin typeface="+mj-lt"/>
                <a:ea typeface="+mn-ea"/>
                <a:cs typeface="+mn-cs"/>
              </a:rPr>
              <a:t>1], estimate </a:t>
            </a:r>
            <a:r>
              <a:rPr lang="en-US" i="1" dirty="0" smtClean="0">
                <a:solidFill>
                  <a:schemeClr val="tx1"/>
                </a:solidFill>
                <a:latin typeface="+mj-lt"/>
                <a:ea typeface="+mn-ea"/>
                <a:cs typeface="+mn-cs"/>
              </a:rPr>
              <a:t>A.</a:t>
            </a:r>
          </a:p>
          <a:p>
            <a:pPr>
              <a:buNone/>
            </a:pPr>
            <a:r>
              <a:rPr lang="en-US" i="1" dirty="0" smtClean="0"/>
              <a:t>	</a:t>
            </a:r>
            <a:r>
              <a:rPr lang="en-US" dirty="0" smtClean="0">
                <a:solidFill>
                  <a:schemeClr val="tx1"/>
                </a:solidFill>
                <a:latin typeface="+mj-lt"/>
                <a:ea typeface="+mn-ea"/>
                <a:cs typeface="+mn-cs"/>
              </a:rPr>
              <a:t> Reasonable estimate (sample mean) is:</a:t>
            </a:r>
          </a:p>
          <a:p>
            <a:pPr>
              <a:buNone/>
            </a:pPr>
            <a:endParaRPr lang="en-US" dirty="0" smtClean="0"/>
          </a:p>
          <a:p>
            <a:pPr>
              <a:buNone/>
            </a:pPr>
            <a:endParaRPr lang="en-US" sz="2800" dirty="0" smtClean="0">
              <a:solidFill>
                <a:schemeClr val="tx1"/>
              </a:solidFill>
              <a:latin typeface="+mj-lt"/>
              <a:ea typeface="+mn-ea"/>
              <a:cs typeface="+mn-cs"/>
            </a:endParaRPr>
          </a:p>
          <a:p>
            <a:pPr>
              <a:buNone/>
            </a:pPr>
            <a:r>
              <a:rPr lang="en-US" dirty="0" smtClean="0"/>
              <a:t>	</a:t>
            </a:r>
            <a:r>
              <a:rPr lang="en-US" dirty="0" smtClean="0">
                <a:solidFill>
                  <a:schemeClr val="tx1"/>
                </a:solidFill>
                <a:latin typeface="+mj-lt"/>
                <a:ea typeface="+mn-ea"/>
                <a:cs typeface="+mn-cs"/>
              </a:rPr>
              <a:t> For each realization of </a:t>
            </a:r>
            <a:r>
              <a:rPr lang="en-US" i="1" dirty="0" smtClean="0">
                <a:solidFill>
                  <a:schemeClr val="tx1"/>
                </a:solidFill>
                <a:latin typeface="+mj-lt"/>
                <a:ea typeface="+mn-ea"/>
                <a:cs typeface="+mn-cs"/>
              </a:rPr>
              <a:t>x</a:t>
            </a:r>
            <a:r>
              <a:rPr lang="en-US" dirty="0" smtClean="0">
                <a:solidFill>
                  <a:schemeClr val="tx1"/>
                </a:solidFill>
                <a:latin typeface="+mj-lt"/>
                <a:ea typeface="+mn-ea"/>
                <a:cs typeface="+mn-cs"/>
              </a:rPr>
              <a:t>[</a:t>
            </a:r>
            <a:r>
              <a:rPr lang="en-US" i="1" dirty="0" smtClean="0">
                <a:solidFill>
                  <a:schemeClr val="tx1"/>
                </a:solidFill>
                <a:latin typeface="+mj-lt"/>
                <a:ea typeface="+mn-ea"/>
                <a:cs typeface="+mn-cs"/>
              </a:rPr>
              <a:t>n</a:t>
            </a:r>
            <a:r>
              <a:rPr lang="en-US" dirty="0" smtClean="0">
                <a:solidFill>
                  <a:schemeClr val="tx1"/>
                </a:solidFill>
                <a:latin typeface="+mj-lt"/>
                <a:ea typeface="+mn-ea"/>
                <a:cs typeface="+mn-cs"/>
              </a:rPr>
              <a:t>] </a:t>
            </a:r>
            <a:r>
              <a:rPr lang="en-US" dirty="0" smtClean="0"/>
              <a:t>we</a:t>
            </a:r>
            <a:r>
              <a:rPr lang="en-US" dirty="0" smtClean="0">
                <a:solidFill>
                  <a:schemeClr val="tx1"/>
                </a:solidFill>
                <a:latin typeface="+mj-lt"/>
                <a:ea typeface="+mn-ea"/>
                <a:cs typeface="+mn-cs"/>
              </a:rPr>
              <a:t> get a different value for the estimate of </a:t>
            </a:r>
            <a:r>
              <a:rPr lang="en-US" i="1" dirty="0" smtClean="0">
                <a:solidFill>
                  <a:schemeClr val="tx1"/>
                </a:solidFill>
                <a:latin typeface="+mj-lt"/>
                <a:ea typeface="+mn-ea"/>
                <a:cs typeface="+mn-cs"/>
              </a:rPr>
              <a:t>A.</a:t>
            </a:r>
          </a:p>
          <a:p>
            <a:pPr>
              <a:buNone/>
            </a:pPr>
            <a:endParaRPr lang="en-US" dirty="0" smtClean="0">
              <a:solidFill>
                <a:schemeClr val="tx1"/>
              </a:solidFill>
              <a:latin typeface="+mj-lt"/>
              <a:ea typeface="+mn-ea"/>
              <a:cs typeface="+mn-cs"/>
            </a:endParaRPr>
          </a:p>
          <a:p>
            <a:pPr>
              <a:buNone/>
            </a:pPr>
            <a:endParaRPr lang="en-US" i="1" dirty="0" smtClean="0">
              <a:solidFill>
                <a:schemeClr val="tx1"/>
              </a:solidFill>
              <a:latin typeface="+mj-lt"/>
              <a:ea typeface="+mn-ea"/>
              <a:cs typeface="+mn-cs"/>
            </a:endParaRPr>
          </a:p>
          <a:p>
            <a:pPr>
              <a:buNone/>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a:t>
            </a:fld>
            <a:endParaRPr lang="en-US" sz="1200">
              <a:solidFill>
                <a:srgbClr val="003399"/>
              </a:solidFill>
            </a:endParaRPr>
          </a:p>
        </p:txBody>
      </p:sp>
      <p:pic>
        <p:nvPicPr>
          <p:cNvPr id="80898" name="Picture 2"/>
          <p:cNvPicPr>
            <a:picLocks noChangeAspect="1" noChangeArrowheads="1"/>
          </p:cNvPicPr>
          <p:nvPr/>
        </p:nvPicPr>
        <p:blipFill>
          <a:blip r:embed="rId2" cstate="print"/>
          <a:srcRect/>
          <a:stretch>
            <a:fillRect/>
          </a:stretch>
        </p:blipFill>
        <p:spPr bwMode="auto">
          <a:xfrm>
            <a:off x="2590800" y="3276600"/>
            <a:ext cx="4114800" cy="771735"/>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cstate="print"/>
          <a:srcRect/>
          <a:stretch>
            <a:fillRect/>
          </a:stretch>
        </p:blipFill>
        <p:spPr bwMode="auto">
          <a:xfrm>
            <a:off x="3803958" y="4876800"/>
            <a:ext cx="1606242" cy="8382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68575"/>
            <a:ext cx="7772400" cy="1470025"/>
          </a:xfrm>
        </p:spPr>
        <p:txBody>
          <a:bodyPr/>
          <a:lstStyle/>
          <a:p>
            <a:r>
              <a:rPr lang="en-US" sz="3600" dirty="0" smtClean="0"/>
              <a:t>Parametric Spectral Estimation</a:t>
            </a:r>
            <a:endParaRPr lang="en-US"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Time series models </a:t>
            </a:r>
            <a:r>
              <a:rPr lang="en-US" dirty="0" smtClean="0"/>
              <a:t> = </a:t>
            </a:r>
            <a:r>
              <a:rPr lang="en-US" b="1" dirty="0" smtClean="0"/>
              <a:t>Parametric models</a:t>
            </a:r>
            <a:endParaRPr lang="en-US" dirty="0" smtClean="0"/>
          </a:p>
          <a:p>
            <a:pPr>
              <a:buNone/>
            </a:pPr>
            <a:r>
              <a:rPr lang="en-US" dirty="0" smtClean="0"/>
              <a:t>	Time series = Discrete-time random signal</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71</a:t>
            </a:fld>
            <a:endParaRPr lang="en-US" sz="1200">
              <a:solidFill>
                <a:srgbClr val="003399"/>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(2)</a:t>
            </a:r>
            <a:endParaRPr lang="en-US" dirty="0"/>
          </a:p>
        </p:txBody>
      </p:sp>
      <p:sp>
        <p:nvSpPr>
          <p:cNvPr id="3" name="Content Placeholder 2"/>
          <p:cNvSpPr>
            <a:spLocks noGrp="1"/>
          </p:cNvSpPr>
          <p:nvPr>
            <p:ph idx="1"/>
          </p:nvPr>
        </p:nvSpPr>
        <p:spPr/>
        <p:txBody>
          <a:bodyPr/>
          <a:lstStyle/>
          <a:p>
            <a:r>
              <a:rPr lang="en-US" b="1" u="sng" dirty="0" smtClean="0"/>
              <a:t>Motivation for time series models</a:t>
            </a:r>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endParaRPr lang="en-US" b="1" u="sng" dirty="0" smtClean="0"/>
          </a:p>
          <a:p>
            <a:pPr>
              <a:buNone/>
            </a:pPr>
            <a:r>
              <a:rPr lang="en-US" dirty="0" smtClean="0"/>
              <a:t>	If the input </a:t>
            </a:r>
            <a:r>
              <a:rPr lang="en-US" i="1" dirty="0" smtClean="0"/>
              <a:t>ε</a:t>
            </a:r>
            <a:r>
              <a:rPr lang="en-US" dirty="0" smtClean="0"/>
              <a:t>[</a:t>
            </a:r>
            <a:r>
              <a:rPr lang="en-US" i="1" dirty="0" smtClean="0"/>
              <a:t>n</a:t>
            </a:r>
            <a:r>
              <a:rPr lang="en-US" dirty="0" smtClean="0"/>
              <a:t>]</a:t>
            </a:r>
            <a:r>
              <a:rPr lang="en-US" i="1" dirty="0" smtClean="0"/>
              <a:t> </a:t>
            </a:r>
            <a:r>
              <a:rPr lang="en-US" dirty="0" smtClean="0"/>
              <a:t>is </a:t>
            </a:r>
            <a:r>
              <a:rPr lang="en-US" u="sng" dirty="0" smtClean="0"/>
              <a:t>white</a:t>
            </a:r>
            <a:r>
              <a:rPr lang="en-US" dirty="0" smtClean="0"/>
              <a:t> with power </a:t>
            </a:r>
            <a:r>
              <a:rPr lang="en-US" i="1" dirty="0" smtClean="0"/>
              <a:t>σ</a:t>
            </a:r>
            <a:r>
              <a:rPr lang="en-US" baseline="30000" dirty="0" smtClean="0"/>
              <a:t>2</a:t>
            </a:r>
            <a:r>
              <a:rPr lang="en-US" i="1" dirty="0" smtClean="0"/>
              <a:t> </a:t>
            </a:r>
            <a:r>
              <a:rPr lang="en-US" dirty="0" smtClean="0"/>
              <a:t>then:</a:t>
            </a:r>
          </a:p>
          <a:p>
            <a:pPr>
              <a:buNone/>
            </a:pPr>
            <a:r>
              <a:rPr lang="en-US" dirty="0" smtClean="0"/>
              <a:t>	Then the shape of output PSD is completely set by </a:t>
            </a:r>
            <a:r>
              <a:rPr lang="en-US" i="1" dirty="0" smtClean="0"/>
              <a:t>H</a:t>
            </a:r>
            <a:r>
              <a:rPr lang="en-US" dirty="0" smtClean="0"/>
              <a:t>(</a:t>
            </a:r>
            <a:r>
              <a:rPr lang="en-US" i="1" dirty="0" smtClean="0"/>
              <a:t>ω</a:t>
            </a:r>
            <a:r>
              <a:rPr lang="en-US" dirty="0" smtClean="0"/>
              <a:t>). </a:t>
            </a:r>
          </a:p>
          <a:p>
            <a:pPr>
              <a:buNone/>
            </a:pPr>
            <a:r>
              <a:rPr lang="en-US" dirty="0" smtClean="0"/>
              <a:t>	Thus, under this model, </a:t>
            </a:r>
            <a:r>
              <a:rPr lang="en-US" b="1" dirty="0" smtClean="0"/>
              <a:t>knowing the LTI system’s transfer function (or frequency response) tells everything about the PSD</a:t>
            </a:r>
            <a:r>
              <a:rPr lang="en-US" dirty="0" smtClean="0"/>
              <a:t>.</a:t>
            </a:r>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72</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1175027" y="1295400"/>
            <a:ext cx="6825973" cy="29718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5715000" y="4495800"/>
            <a:ext cx="1828800" cy="4178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(3)</a:t>
            </a:r>
            <a:endParaRPr lang="en-US" dirty="0"/>
          </a:p>
        </p:txBody>
      </p:sp>
      <p:sp>
        <p:nvSpPr>
          <p:cNvPr id="3" name="Content Placeholder 2"/>
          <p:cNvSpPr>
            <a:spLocks noGrp="1"/>
          </p:cNvSpPr>
          <p:nvPr>
            <p:ph idx="1"/>
          </p:nvPr>
        </p:nvSpPr>
        <p:spPr/>
        <p:txBody>
          <a:bodyPr/>
          <a:lstStyle/>
          <a:p>
            <a:pPr>
              <a:buNone/>
            </a:pPr>
            <a:r>
              <a:rPr lang="en-US" dirty="0" smtClean="0"/>
              <a:t>	The </a:t>
            </a:r>
            <a:r>
              <a:rPr lang="en-US" b="1" dirty="0" smtClean="0"/>
              <a:t>transfer function </a:t>
            </a:r>
            <a:r>
              <a:rPr lang="en-US" dirty="0" smtClean="0"/>
              <a:t>of an LTI system is completely determined by a set of parameters {</a:t>
            </a:r>
            <a:r>
              <a:rPr lang="en-US" i="1" dirty="0" err="1" smtClean="0"/>
              <a:t>b</a:t>
            </a:r>
            <a:r>
              <a:rPr lang="en-US" i="1" baseline="-25000" dirty="0" err="1" smtClean="0"/>
              <a:t>k</a:t>
            </a:r>
            <a:r>
              <a:rPr lang="en-US" dirty="0" smtClean="0"/>
              <a:t>} and {</a:t>
            </a:r>
            <a:r>
              <a:rPr lang="en-US" i="1" dirty="0" err="1" smtClean="0"/>
              <a:t>a</a:t>
            </a:r>
            <a:r>
              <a:rPr lang="en-US" i="1" baseline="-25000" dirty="0" err="1" smtClean="0"/>
              <a:t>k</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000" dirty="0" smtClean="0"/>
          </a:p>
          <a:p>
            <a:pPr>
              <a:buNone/>
            </a:pPr>
            <a:r>
              <a:rPr lang="en-US" dirty="0" smtClean="0"/>
              <a:t>	If we can assure that the random processes can be </a:t>
            </a:r>
            <a:r>
              <a:rPr lang="en-US" b="1" dirty="0" smtClean="0"/>
              <a:t>modeled </a:t>
            </a:r>
            <a:r>
              <a:rPr lang="en-US" dirty="0" smtClean="0"/>
              <a:t>as the output of a LTI system driven by white noise, then</a:t>
            </a:r>
          </a:p>
          <a:p>
            <a:pPr>
              <a:buNone/>
            </a:pPr>
            <a:r>
              <a:rPr lang="en-US" dirty="0" smtClean="0"/>
              <a:t>		     </a:t>
            </a:r>
            <a:r>
              <a:rPr lang="en-US" b="1" dirty="0" smtClean="0"/>
              <a:t>Estimating Parameters = Estimating PSD</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73</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3048000" y="1600201"/>
            <a:ext cx="2903317"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(4)</a:t>
            </a:r>
            <a:endParaRPr lang="en-US" dirty="0"/>
          </a:p>
        </p:txBody>
      </p:sp>
      <p:sp>
        <p:nvSpPr>
          <p:cNvPr id="3" name="Content Placeholder 2"/>
          <p:cNvSpPr>
            <a:spLocks noGrp="1"/>
          </p:cNvSpPr>
          <p:nvPr>
            <p:ph idx="1"/>
          </p:nvPr>
        </p:nvSpPr>
        <p:spPr/>
        <p:txBody>
          <a:bodyPr/>
          <a:lstStyle/>
          <a:p>
            <a:r>
              <a:rPr lang="en-US" b="1" u="sng" dirty="0" smtClean="0"/>
              <a:t>Parametric PSD models</a:t>
            </a:r>
          </a:p>
          <a:p>
            <a:pPr>
              <a:buNone/>
            </a:pPr>
            <a:r>
              <a:rPr lang="en-US" dirty="0" smtClean="0"/>
              <a:t>	The most general parametric PSD model is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800" dirty="0" smtClean="0"/>
          </a:p>
          <a:p>
            <a:pPr>
              <a:buNone/>
            </a:pPr>
            <a:r>
              <a:rPr lang="en-US" dirty="0" smtClean="0"/>
              <a:t>	</a:t>
            </a:r>
            <a:r>
              <a:rPr lang="en-US" b="1" dirty="0" smtClean="0"/>
              <a:t>Model parameters</a:t>
            </a:r>
            <a:r>
              <a:rPr lang="en-US" dirty="0" smtClean="0"/>
              <a:t>:</a:t>
            </a:r>
          </a:p>
          <a:p>
            <a:pPr>
              <a:buNone/>
            </a:pPr>
            <a:endParaRPr lang="en-US" sz="1200" dirty="0" smtClean="0"/>
          </a:p>
          <a:p>
            <a:pPr>
              <a:buNone/>
            </a:pPr>
            <a:r>
              <a:rPr lang="en-US" dirty="0" smtClean="0"/>
              <a:t>	The output of the LTI system gives a time-domain model for the process:</a:t>
            </a:r>
          </a:p>
          <a:p>
            <a:pPr>
              <a:buNone/>
            </a:pPr>
            <a:endParaRPr lang="en-US" dirty="0" smtClean="0"/>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74</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3086100" y="1640762"/>
            <a:ext cx="2933700" cy="178823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3271838" y="3524892"/>
            <a:ext cx="2443162" cy="437508"/>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cstate="print"/>
          <a:srcRect/>
          <a:stretch>
            <a:fillRect/>
          </a:stretch>
        </p:blipFill>
        <p:spPr bwMode="auto">
          <a:xfrm>
            <a:off x="2819400" y="4724400"/>
            <a:ext cx="3581400" cy="10164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(5)</a:t>
            </a:r>
            <a:endParaRPr lang="en-US" dirty="0"/>
          </a:p>
        </p:txBody>
      </p:sp>
      <p:sp>
        <p:nvSpPr>
          <p:cNvPr id="3" name="Content Placeholder 2"/>
          <p:cNvSpPr>
            <a:spLocks noGrp="1"/>
          </p:cNvSpPr>
          <p:nvPr>
            <p:ph idx="1"/>
          </p:nvPr>
        </p:nvSpPr>
        <p:spPr/>
        <p:txBody>
          <a:bodyPr/>
          <a:lstStyle/>
          <a:p>
            <a:pPr>
              <a:buNone/>
            </a:pPr>
            <a:r>
              <a:rPr lang="en-US" dirty="0" smtClean="0"/>
              <a:t>	There are three special cases that are considered for these models:</a:t>
            </a:r>
          </a:p>
          <a:p>
            <a:pPr lvl="1"/>
            <a:r>
              <a:rPr lang="en-US" dirty="0" smtClean="0"/>
              <a:t>Autoregressive (AR)</a:t>
            </a:r>
          </a:p>
          <a:p>
            <a:pPr lvl="1"/>
            <a:r>
              <a:rPr lang="en-US" dirty="0" smtClean="0"/>
              <a:t>Moving Average (MA)</a:t>
            </a:r>
          </a:p>
          <a:p>
            <a:pPr lvl="1"/>
            <a:r>
              <a:rPr lang="en-US" dirty="0" smtClean="0"/>
              <a:t>Autoregressive Moving Average (ARMA)</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75</a:t>
            </a:fld>
            <a:endParaRPr lang="en-US" sz="1200">
              <a:solidFill>
                <a:srgbClr val="00339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(6)</a:t>
            </a:r>
            <a:endParaRPr lang="en-US" dirty="0"/>
          </a:p>
        </p:txBody>
      </p:sp>
      <p:sp>
        <p:nvSpPr>
          <p:cNvPr id="3" name="Content Placeholder 2"/>
          <p:cNvSpPr>
            <a:spLocks noGrp="1"/>
          </p:cNvSpPr>
          <p:nvPr>
            <p:ph idx="1"/>
          </p:nvPr>
        </p:nvSpPr>
        <p:spPr/>
        <p:txBody>
          <a:bodyPr/>
          <a:lstStyle/>
          <a:p>
            <a:r>
              <a:rPr lang="en-US" b="1" u="sng" dirty="0" smtClean="0"/>
              <a:t>Autoregressive (AR) PSD models</a:t>
            </a:r>
          </a:p>
          <a:p>
            <a:pPr>
              <a:buNone/>
            </a:pPr>
            <a:r>
              <a:rPr lang="en-US" dirty="0" smtClean="0"/>
              <a:t>	If the LTI system’s model is constrained to have only poles,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Order of the model is </a:t>
            </a:r>
            <a:r>
              <a:rPr lang="en-US" i="1" dirty="0" smtClean="0"/>
              <a:t>p</a:t>
            </a:r>
            <a:r>
              <a:rPr lang="en-US" dirty="0" smtClean="0"/>
              <a:t>: called </a:t>
            </a:r>
            <a:r>
              <a:rPr lang="en-US" b="1" dirty="0" smtClean="0"/>
              <a:t>AR(</a:t>
            </a:r>
            <a:r>
              <a:rPr lang="en-US" b="1" i="1" dirty="0" smtClean="0"/>
              <a:t>p</a:t>
            </a:r>
            <a:r>
              <a:rPr lang="en-US" b="1" dirty="0" smtClean="0"/>
              <a:t>) model</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Poles give rise to PSD spikes. </a:t>
            </a:r>
          </a:p>
          <a:p>
            <a:pPr>
              <a:buNone/>
            </a:pP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76</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1143000" y="1676400"/>
            <a:ext cx="7086600" cy="1305874"/>
          </a:xfrm>
          <a:prstGeom prst="rect">
            <a:avLst/>
          </a:prstGeom>
          <a:noFill/>
          <a:ln w="9525">
            <a:noFill/>
            <a:miter lim="800000"/>
            <a:headEnd/>
            <a:tailEnd/>
          </a:ln>
          <a:effectLst/>
        </p:spPr>
      </p:pic>
      <p:sp>
        <p:nvSpPr>
          <p:cNvPr id="6" name="TextBox 5"/>
          <p:cNvSpPr txBox="1"/>
          <p:nvPr/>
        </p:nvSpPr>
        <p:spPr>
          <a:xfrm>
            <a:off x="5348338" y="2971800"/>
            <a:ext cx="2315057" cy="707886"/>
          </a:xfrm>
          <a:prstGeom prst="rect">
            <a:avLst/>
          </a:prstGeom>
          <a:noFill/>
        </p:spPr>
        <p:txBody>
          <a:bodyPr wrap="none" rtlCol="0">
            <a:spAutoFit/>
          </a:bodyPr>
          <a:lstStyle/>
          <a:p>
            <a:r>
              <a:rPr lang="en-US" dirty="0" smtClean="0">
                <a:latin typeface="Times New Roman" pitchFamily="18" charset="0"/>
                <a:cs typeface="Times New Roman" pitchFamily="18" charset="0"/>
              </a:rPr>
              <a:t>Output depends </a:t>
            </a:r>
          </a:p>
          <a:p>
            <a:r>
              <a:rPr lang="en-US" dirty="0" smtClean="0">
                <a:latin typeface="Times New Roman" pitchFamily="18" charset="0"/>
                <a:cs typeface="Times New Roman" pitchFamily="18" charset="0"/>
              </a:rPr>
              <a:t>regressively on itself</a:t>
            </a:r>
          </a:p>
        </p:txBody>
      </p:sp>
      <p:pic>
        <p:nvPicPr>
          <p:cNvPr id="1027" name="Picture 3"/>
          <p:cNvPicPr>
            <a:picLocks noChangeAspect="1" noChangeArrowheads="1"/>
          </p:cNvPicPr>
          <p:nvPr/>
        </p:nvPicPr>
        <p:blipFill>
          <a:blip r:embed="rId3" cstate="print"/>
          <a:srcRect/>
          <a:stretch>
            <a:fillRect/>
          </a:stretch>
        </p:blipFill>
        <p:spPr bwMode="auto">
          <a:xfrm>
            <a:off x="3276600" y="4191000"/>
            <a:ext cx="2846510" cy="133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(7)</a:t>
            </a:r>
            <a:endParaRPr lang="en-US" dirty="0"/>
          </a:p>
        </p:txBody>
      </p:sp>
      <p:sp>
        <p:nvSpPr>
          <p:cNvPr id="3" name="Content Placeholder 2"/>
          <p:cNvSpPr>
            <a:spLocks noGrp="1"/>
          </p:cNvSpPr>
          <p:nvPr>
            <p:ph idx="1"/>
          </p:nvPr>
        </p:nvSpPr>
        <p:spPr/>
        <p:txBody>
          <a:bodyPr/>
          <a:lstStyle/>
          <a:p>
            <a:r>
              <a:rPr lang="en-US" b="1" u="sng" dirty="0" smtClean="0"/>
              <a:t>Moving Average (MA) PSD models</a:t>
            </a:r>
          </a:p>
          <a:p>
            <a:pPr>
              <a:buNone/>
            </a:pPr>
            <a:r>
              <a:rPr lang="en-US" dirty="0" smtClean="0"/>
              <a:t>	If the LTI system’s model is constrained to have only zeros,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Order of the model is </a:t>
            </a:r>
            <a:r>
              <a:rPr lang="en-US" i="1" dirty="0" smtClean="0"/>
              <a:t>q</a:t>
            </a:r>
            <a:r>
              <a:rPr lang="en-US" dirty="0" smtClean="0"/>
              <a:t>: called </a:t>
            </a:r>
            <a:r>
              <a:rPr lang="en-US" b="1" dirty="0" smtClean="0"/>
              <a:t>MA(</a:t>
            </a:r>
            <a:r>
              <a:rPr lang="en-US" b="1" i="1" dirty="0" smtClean="0"/>
              <a:t>q</a:t>
            </a:r>
            <a:r>
              <a:rPr lang="en-US" b="1" dirty="0" smtClean="0"/>
              <a:t>) model.</a:t>
            </a:r>
          </a:p>
          <a:p>
            <a:pPr>
              <a:buNone/>
            </a:pPr>
            <a:endParaRPr lang="en-US" b="1" dirty="0" smtClean="0"/>
          </a:p>
          <a:p>
            <a:pPr>
              <a:buNone/>
            </a:pPr>
            <a:endParaRPr lang="en-US" b="1" dirty="0" smtClean="0"/>
          </a:p>
          <a:p>
            <a:pPr>
              <a:buNone/>
            </a:pPr>
            <a:endParaRPr lang="en-US" b="1" dirty="0" smtClean="0"/>
          </a:p>
          <a:p>
            <a:pPr>
              <a:buNone/>
            </a:pPr>
            <a:r>
              <a:rPr lang="en-US" smtClean="0"/>
              <a:t>	Zeros give </a:t>
            </a:r>
            <a:r>
              <a:rPr lang="en-US" dirty="0" smtClean="0"/>
              <a:t>r</a:t>
            </a:r>
            <a:r>
              <a:rPr lang="en-US" smtClean="0"/>
              <a:t>ise </a:t>
            </a:r>
            <a:r>
              <a:rPr lang="en-US" dirty="0" smtClean="0"/>
              <a:t>to </a:t>
            </a:r>
            <a:r>
              <a:rPr lang="en-US" smtClean="0"/>
              <a:t>PSD nulls.</a:t>
            </a:r>
            <a:endParaRPr lang="en-US" dirty="0" smtClean="0"/>
          </a:p>
          <a:p>
            <a:pPr>
              <a:buNone/>
            </a:pP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77</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1447800" y="1664158"/>
            <a:ext cx="6324600" cy="1016109"/>
          </a:xfrm>
          <a:prstGeom prst="rect">
            <a:avLst/>
          </a:prstGeom>
          <a:noFill/>
          <a:ln w="9525">
            <a:noFill/>
            <a:miter lim="800000"/>
            <a:headEnd/>
            <a:tailEnd/>
          </a:ln>
          <a:effectLst/>
        </p:spPr>
      </p:pic>
      <p:sp>
        <p:nvSpPr>
          <p:cNvPr id="6" name="TextBox 5"/>
          <p:cNvSpPr txBox="1"/>
          <p:nvPr/>
        </p:nvSpPr>
        <p:spPr>
          <a:xfrm>
            <a:off x="4876800" y="2590800"/>
            <a:ext cx="3657600" cy="707886"/>
          </a:xfrm>
          <a:prstGeom prst="rect">
            <a:avLst/>
          </a:prstGeom>
          <a:noFill/>
        </p:spPr>
        <p:txBody>
          <a:bodyPr wrap="square" rtlCol="0">
            <a:spAutoFit/>
          </a:bodyPr>
          <a:lstStyle/>
          <a:p>
            <a:r>
              <a:rPr lang="en-US" dirty="0" smtClean="0">
                <a:latin typeface="Times New Roman" pitchFamily="18" charset="0"/>
                <a:cs typeface="Times New Roman" pitchFamily="18" charset="0"/>
              </a:rPr>
              <a:t>Output is an average of values inside a moving window</a:t>
            </a:r>
          </a:p>
        </p:txBody>
      </p:sp>
      <p:pic>
        <p:nvPicPr>
          <p:cNvPr id="2051" name="Picture 3"/>
          <p:cNvPicPr>
            <a:picLocks noChangeAspect="1" noChangeArrowheads="1"/>
          </p:cNvPicPr>
          <p:nvPr/>
        </p:nvPicPr>
        <p:blipFill>
          <a:blip r:embed="rId3" cstate="print"/>
          <a:srcRect/>
          <a:stretch>
            <a:fillRect/>
          </a:stretch>
        </p:blipFill>
        <p:spPr bwMode="auto">
          <a:xfrm>
            <a:off x="3200401" y="3810000"/>
            <a:ext cx="2895599" cy="9071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(8)</a:t>
            </a:r>
            <a:endParaRPr lang="en-US" dirty="0"/>
          </a:p>
        </p:txBody>
      </p:sp>
      <p:sp>
        <p:nvSpPr>
          <p:cNvPr id="3" name="Content Placeholder 2"/>
          <p:cNvSpPr>
            <a:spLocks noGrp="1"/>
          </p:cNvSpPr>
          <p:nvPr>
            <p:ph idx="1"/>
          </p:nvPr>
        </p:nvSpPr>
        <p:spPr/>
        <p:txBody>
          <a:bodyPr/>
          <a:lstStyle/>
          <a:p>
            <a:r>
              <a:rPr lang="en-US" b="1" u="sng" dirty="0" smtClean="0"/>
              <a:t>Autoregressive Moving Average (ARMA)</a:t>
            </a:r>
          </a:p>
          <a:p>
            <a:pPr>
              <a:buNone/>
            </a:pPr>
            <a:r>
              <a:rPr lang="en-US" dirty="0" smtClean="0"/>
              <a:t>	If the LTI system’s model is allowed to have Poles &amp; Zeros, then: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1200" dirty="0" smtClean="0"/>
          </a:p>
          <a:p>
            <a:pPr>
              <a:buNone/>
            </a:pPr>
            <a:r>
              <a:rPr lang="en-US" dirty="0" smtClean="0"/>
              <a:t>	Order of the model is </a:t>
            </a:r>
            <a:r>
              <a:rPr lang="en-US" i="1" dirty="0" err="1" smtClean="0"/>
              <a:t>p,q</a:t>
            </a:r>
            <a:r>
              <a:rPr lang="en-US" i="1" dirty="0" smtClean="0"/>
              <a:t> </a:t>
            </a:r>
            <a:r>
              <a:rPr lang="en-US" dirty="0" smtClean="0"/>
              <a:t>: called </a:t>
            </a:r>
            <a:r>
              <a:rPr lang="en-US" b="1" dirty="0" smtClean="0"/>
              <a:t>ARMA(</a:t>
            </a:r>
            <a:r>
              <a:rPr lang="en-US" b="1" i="1" dirty="0" err="1" smtClean="0"/>
              <a:t>p,q</a:t>
            </a:r>
            <a:r>
              <a:rPr lang="en-US" b="1" dirty="0" smtClean="0"/>
              <a:t>) model </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sz="2800" b="1" dirty="0" smtClean="0"/>
          </a:p>
          <a:p>
            <a:pPr>
              <a:buNone/>
            </a:pPr>
            <a:r>
              <a:rPr lang="en-US" b="1" dirty="0" smtClean="0"/>
              <a:t>	</a:t>
            </a:r>
            <a:r>
              <a:rPr lang="en-US" dirty="0" smtClean="0"/>
              <a:t>Poles &amp; Zeros give rise to PSD spikes and  nulls.</a:t>
            </a:r>
            <a:endParaRPr lang="en-US" b="1"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78</a:t>
            </a:fld>
            <a:endParaRPr lang="en-US" sz="1200">
              <a:solidFill>
                <a:srgbClr val="003399"/>
              </a:solidFill>
            </a:endParaRPr>
          </a:p>
        </p:txBody>
      </p:sp>
      <p:pic>
        <p:nvPicPr>
          <p:cNvPr id="1026" name="Picture 2"/>
          <p:cNvPicPr>
            <a:picLocks noChangeAspect="1" noChangeArrowheads="1"/>
          </p:cNvPicPr>
          <p:nvPr/>
        </p:nvPicPr>
        <p:blipFill>
          <a:blip r:embed="rId2" cstate="print"/>
          <a:srcRect/>
          <a:stretch>
            <a:fillRect/>
          </a:stretch>
        </p:blipFill>
        <p:spPr bwMode="auto">
          <a:xfrm>
            <a:off x="990600" y="1600200"/>
            <a:ext cx="7620000" cy="15363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352800" y="3717235"/>
            <a:ext cx="2667000" cy="16929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(9)</a:t>
            </a:r>
            <a:endParaRPr lang="en-US" dirty="0"/>
          </a:p>
        </p:txBody>
      </p:sp>
      <p:sp>
        <p:nvSpPr>
          <p:cNvPr id="3" name="Content Placeholder 2"/>
          <p:cNvSpPr>
            <a:spLocks noGrp="1"/>
          </p:cNvSpPr>
          <p:nvPr>
            <p:ph idx="1"/>
          </p:nvPr>
        </p:nvSpPr>
        <p:spPr/>
        <p:txBody>
          <a:bodyPr/>
          <a:lstStyle/>
          <a:p>
            <a:r>
              <a:rPr lang="en-US" b="1" u="sng" dirty="0" smtClean="0"/>
              <a:t>ACF model of a process</a:t>
            </a:r>
          </a:p>
          <a:p>
            <a:pPr>
              <a:buNone/>
            </a:pPr>
            <a:r>
              <a:rPr lang="en-US" dirty="0" smtClean="0"/>
              <a:t>	So far we’ve seen relationships between:</a:t>
            </a:r>
          </a:p>
          <a:p>
            <a:pPr lvl="1"/>
            <a:r>
              <a:rPr lang="en-US" dirty="0" smtClean="0"/>
              <a:t>PSD model</a:t>
            </a:r>
          </a:p>
          <a:p>
            <a:pPr lvl="1"/>
            <a:r>
              <a:rPr lang="en-US" dirty="0" smtClean="0"/>
              <a:t>Time-domain model</a:t>
            </a:r>
          </a:p>
          <a:p>
            <a:pPr>
              <a:buNone/>
            </a:pPr>
            <a:r>
              <a:rPr lang="en-US" dirty="0" smtClean="0"/>
              <a:t>	These models impart a corresponding model to the ACF:</a:t>
            </a:r>
          </a:p>
          <a:p>
            <a:pPr>
              <a:buNone/>
            </a:pPr>
            <a:r>
              <a:rPr lang="en-US" dirty="0" smtClean="0"/>
              <a:t>	Let the process obey an ARMA(</a:t>
            </a:r>
            <a:r>
              <a:rPr lang="en-US" i="1" dirty="0" err="1" smtClean="0"/>
              <a:t>p,q</a:t>
            </a:r>
            <a:r>
              <a:rPr lang="en-US" i="1" dirty="0" smtClean="0"/>
              <a:t>) </a:t>
            </a:r>
            <a:r>
              <a:rPr lang="en-US" dirty="0" smtClean="0"/>
              <a:t>model:</a:t>
            </a:r>
          </a:p>
          <a:p>
            <a:pPr>
              <a:buNone/>
            </a:pPr>
            <a:endParaRPr lang="en-US" dirty="0" smtClean="0"/>
          </a:p>
          <a:p>
            <a:pPr>
              <a:buNone/>
            </a:pPr>
            <a:endParaRPr lang="en-US" sz="2800" dirty="0" smtClean="0"/>
          </a:p>
          <a:p>
            <a:pPr>
              <a:buNone/>
            </a:pPr>
            <a:r>
              <a:rPr lang="en-US" dirty="0" smtClean="0"/>
              <a:t>	To get ACF: multiply both sides of this by </a:t>
            </a:r>
            <a:r>
              <a:rPr lang="en-US" i="1" dirty="0" smtClean="0"/>
              <a:t>x</a:t>
            </a:r>
            <a:r>
              <a:rPr lang="en-US" dirty="0" smtClean="0"/>
              <a:t>[</a:t>
            </a:r>
            <a:r>
              <a:rPr lang="en-US" i="1" dirty="0" smtClean="0"/>
              <a:t>n-k</a:t>
            </a:r>
            <a:r>
              <a:rPr lang="en-US" dirty="0" smtClean="0"/>
              <a:t>] and take </a:t>
            </a:r>
            <a:r>
              <a:rPr lang="en-US" i="1" dirty="0" smtClean="0"/>
              <a:t>E</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79</a:t>
            </a:fld>
            <a:endParaRPr lang="en-US" sz="1200">
              <a:solidFill>
                <a:srgbClr val="003399"/>
              </a:solidFill>
            </a:endParaRPr>
          </a:p>
        </p:txBody>
      </p:sp>
      <p:pic>
        <p:nvPicPr>
          <p:cNvPr id="2050" name="Picture 2"/>
          <p:cNvPicPr>
            <a:picLocks noChangeAspect="1" noChangeArrowheads="1"/>
          </p:cNvPicPr>
          <p:nvPr/>
        </p:nvPicPr>
        <p:blipFill>
          <a:blip r:embed="rId2" cstate="print"/>
          <a:srcRect/>
          <a:stretch>
            <a:fillRect/>
          </a:stretch>
        </p:blipFill>
        <p:spPr bwMode="auto">
          <a:xfrm>
            <a:off x="2767013" y="3048000"/>
            <a:ext cx="3786187" cy="82653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219200" y="4343399"/>
            <a:ext cx="6908409" cy="15583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(6)</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tx1"/>
                </a:solidFill>
                <a:latin typeface="+mj-lt"/>
                <a:ea typeface="+mn-ea"/>
                <a:cs typeface="+mn-cs"/>
              </a:rPr>
              <a:t>We want two things for the estimate:</a:t>
            </a:r>
          </a:p>
          <a:p>
            <a:pPr>
              <a:buNone/>
            </a:pPr>
            <a:r>
              <a:rPr lang="en-US" dirty="0" smtClean="0">
                <a:solidFill>
                  <a:schemeClr val="tx1"/>
                </a:solidFill>
                <a:latin typeface="+mj-lt"/>
                <a:ea typeface="+mn-ea"/>
                <a:cs typeface="+mn-cs"/>
              </a:rPr>
              <a:t>		1. We want our estimate to be “correct on average”:</a:t>
            </a:r>
          </a:p>
          <a:p>
            <a:pPr>
              <a:buNone/>
              <a:tabLst>
                <a:tab pos="1143000" algn="l"/>
              </a:tabLst>
            </a:pPr>
            <a:r>
              <a:rPr lang="en-US" dirty="0" smtClean="0"/>
              <a:t>		</a:t>
            </a:r>
            <a:r>
              <a:rPr lang="en-US" dirty="0" smtClean="0">
                <a:solidFill>
                  <a:schemeClr val="tx1"/>
                </a:solidFill>
                <a:latin typeface="+mj-lt"/>
                <a:ea typeface="+mn-ea"/>
                <a:cs typeface="+mn-cs"/>
              </a:rPr>
              <a:t> If this is true, we say the estimate is </a:t>
            </a:r>
            <a:r>
              <a:rPr lang="en-US" b="1" dirty="0" smtClean="0">
                <a:solidFill>
                  <a:schemeClr val="tx1"/>
                </a:solidFill>
                <a:latin typeface="+mj-lt"/>
                <a:ea typeface="+mn-ea"/>
                <a:cs typeface="+mn-cs"/>
              </a:rPr>
              <a:t>unbiased</a:t>
            </a:r>
            <a:r>
              <a:rPr lang="en-US" dirty="0" smtClean="0">
                <a:solidFill>
                  <a:schemeClr val="tx1"/>
                </a:solidFill>
                <a:latin typeface="+mj-lt"/>
                <a:ea typeface="+mn-ea"/>
                <a:cs typeface="+mn-cs"/>
              </a:rPr>
              <a:t>. </a:t>
            </a:r>
          </a:p>
          <a:p>
            <a:pPr>
              <a:buNone/>
              <a:tabLst>
                <a:tab pos="1143000" algn="l"/>
              </a:tabLst>
            </a:pPr>
            <a:r>
              <a:rPr lang="en-US" dirty="0" smtClean="0"/>
              <a:t>		</a:t>
            </a:r>
            <a:r>
              <a:rPr lang="en-US" dirty="0" smtClean="0">
                <a:solidFill>
                  <a:schemeClr val="tx1"/>
                </a:solidFill>
                <a:latin typeface="+mj-lt"/>
                <a:ea typeface="+mn-ea"/>
                <a:cs typeface="+mn-cs"/>
              </a:rPr>
              <a:t> If it is not true then we say the estimate is </a:t>
            </a:r>
            <a:r>
              <a:rPr lang="en-US" b="1" dirty="0" smtClean="0">
                <a:solidFill>
                  <a:schemeClr val="tx1"/>
                </a:solidFill>
                <a:latin typeface="+mj-lt"/>
                <a:ea typeface="+mn-ea"/>
                <a:cs typeface="+mn-cs"/>
              </a:rPr>
              <a:t>biased</a:t>
            </a:r>
            <a:r>
              <a:rPr lang="en-US" dirty="0" smtClean="0">
                <a:solidFill>
                  <a:schemeClr val="tx1"/>
                </a:solidFill>
                <a:latin typeface="+mj-lt"/>
                <a:ea typeface="+mn-ea"/>
                <a:cs typeface="+mn-cs"/>
              </a:rPr>
              <a:t>.</a:t>
            </a:r>
          </a:p>
          <a:p>
            <a:pPr>
              <a:buNone/>
              <a:tabLst>
                <a:tab pos="1143000" algn="l"/>
              </a:tabLst>
            </a:pPr>
            <a:r>
              <a:rPr lang="en-US" dirty="0" smtClean="0"/>
              <a:t>		</a:t>
            </a:r>
            <a:r>
              <a:rPr lang="en-US" dirty="0" smtClean="0">
                <a:solidFill>
                  <a:schemeClr val="tx1"/>
                </a:solidFill>
                <a:latin typeface="+mj-lt"/>
                <a:ea typeface="+mn-ea"/>
                <a:cs typeface="+mn-cs"/>
              </a:rPr>
              <a:t> If it is not true, but </a:t>
            </a:r>
          </a:p>
          <a:p>
            <a:pPr>
              <a:buNone/>
              <a:tabLst>
                <a:tab pos="1143000" algn="l"/>
              </a:tabLst>
            </a:pPr>
            <a:endParaRPr lang="en-US" dirty="0" smtClean="0"/>
          </a:p>
          <a:p>
            <a:pPr>
              <a:buNone/>
              <a:tabLst>
                <a:tab pos="1143000" algn="l"/>
              </a:tabLst>
            </a:pPr>
            <a:endParaRPr lang="en-US" dirty="0" smtClean="0">
              <a:solidFill>
                <a:schemeClr val="tx1"/>
              </a:solidFill>
              <a:latin typeface="+mj-lt"/>
              <a:ea typeface="+mn-ea"/>
              <a:cs typeface="+mn-cs"/>
            </a:endParaRPr>
          </a:p>
          <a:p>
            <a:pPr>
              <a:buNone/>
              <a:tabLst>
                <a:tab pos="1143000" algn="l"/>
              </a:tabLst>
            </a:pPr>
            <a:r>
              <a:rPr lang="en-US" dirty="0" smtClean="0"/>
              <a:t>		</a:t>
            </a:r>
            <a:r>
              <a:rPr lang="en-US" dirty="0" smtClean="0">
                <a:solidFill>
                  <a:schemeClr val="tx1"/>
                </a:solidFill>
                <a:latin typeface="+mj-lt"/>
                <a:ea typeface="+mn-ea"/>
                <a:cs typeface="+mn-cs"/>
              </a:rPr>
              <a:t> we say that the estimate is </a:t>
            </a:r>
            <a:r>
              <a:rPr lang="en-US" b="1" dirty="0" smtClean="0">
                <a:solidFill>
                  <a:schemeClr val="tx1"/>
                </a:solidFill>
                <a:latin typeface="+mj-lt"/>
                <a:ea typeface="+mn-ea"/>
                <a:cs typeface="+mn-cs"/>
              </a:rPr>
              <a:t>asymptotically unbiased</a:t>
            </a:r>
            <a:r>
              <a:rPr lang="en-US" dirty="0" smtClean="0">
                <a:solidFill>
                  <a:schemeClr val="tx1"/>
                </a:solidFill>
                <a:latin typeface="+mj-lt"/>
                <a:ea typeface="+mn-ea"/>
                <a:cs typeface="+mn-cs"/>
              </a:rPr>
              <a:t>.</a:t>
            </a:r>
          </a:p>
          <a:p>
            <a:pPr>
              <a:buNone/>
              <a:tabLst>
                <a:tab pos="1143000" algn="l"/>
              </a:tabLst>
            </a:pPr>
            <a:endParaRPr lang="en-US" sz="1000" dirty="0" smtClean="0"/>
          </a:p>
          <a:p>
            <a:pPr>
              <a:buNone/>
              <a:tabLst>
                <a:tab pos="914400" algn="l"/>
              </a:tabLst>
            </a:pPr>
            <a:r>
              <a:rPr lang="en-US" dirty="0" smtClean="0">
                <a:solidFill>
                  <a:schemeClr val="tx1"/>
                </a:solidFill>
                <a:latin typeface="+mj-lt"/>
                <a:ea typeface="+mn-ea"/>
                <a:cs typeface="+mn-cs"/>
              </a:rPr>
              <a:t>		 2. We want small fluctuations from estimate to estimate:</a:t>
            </a:r>
          </a:p>
          <a:p>
            <a:pPr>
              <a:buNone/>
              <a:tabLst>
                <a:tab pos="914400" algn="l"/>
              </a:tabLst>
            </a:pPr>
            <a:endParaRPr lang="en-US" dirty="0" smtClean="0"/>
          </a:p>
          <a:p>
            <a:pPr>
              <a:buNone/>
              <a:tabLst>
                <a:tab pos="914400" algn="l"/>
                <a:tab pos="1203325" algn="l"/>
              </a:tabLst>
            </a:pPr>
            <a:r>
              <a:rPr lang="en-US" dirty="0" smtClean="0">
                <a:solidFill>
                  <a:schemeClr val="tx1"/>
                </a:solidFill>
                <a:latin typeface="+mj-lt"/>
                <a:ea typeface="+mn-ea"/>
                <a:cs typeface="+mn-cs"/>
              </a:rPr>
              <a:t>			 Also, we’d like</a:t>
            </a:r>
          </a:p>
          <a:p>
            <a:pPr>
              <a:buNone/>
              <a:tabLst>
                <a:tab pos="9144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tabLst>
                <a:tab pos="1143000" algn="l"/>
              </a:tabLst>
            </a:pPr>
            <a:endParaRPr lang="en-US" dirty="0" smtClean="0">
              <a:solidFill>
                <a:schemeClr val="tx1"/>
              </a:solidFill>
              <a:latin typeface="+mj-lt"/>
              <a:ea typeface="+mn-ea"/>
              <a:cs typeface="+mn-cs"/>
            </a:endParaRP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a:t>
            </a:fld>
            <a:endParaRPr lang="en-US" sz="1200">
              <a:solidFill>
                <a:srgbClr val="003399"/>
              </a:solidFill>
            </a:endParaRPr>
          </a:p>
        </p:txBody>
      </p:sp>
      <p:pic>
        <p:nvPicPr>
          <p:cNvPr id="81922" name="Picture 2"/>
          <p:cNvPicPr>
            <a:picLocks noChangeAspect="1" noChangeArrowheads="1"/>
          </p:cNvPicPr>
          <p:nvPr/>
        </p:nvPicPr>
        <p:blipFill>
          <a:blip r:embed="rId2" cstate="print"/>
          <a:srcRect/>
          <a:stretch>
            <a:fillRect/>
          </a:stretch>
        </p:blipFill>
        <p:spPr bwMode="auto">
          <a:xfrm>
            <a:off x="6961909" y="1143000"/>
            <a:ext cx="1191491" cy="533400"/>
          </a:xfrm>
          <a:prstGeom prst="rect">
            <a:avLst/>
          </a:prstGeom>
          <a:noFill/>
          <a:ln w="9525">
            <a:no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3724275" y="2667000"/>
            <a:ext cx="1685925" cy="692558"/>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cstate="print"/>
          <a:srcRect/>
          <a:stretch>
            <a:fillRect/>
          </a:stretch>
        </p:blipFill>
        <p:spPr bwMode="auto">
          <a:xfrm>
            <a:off x="3886200" y="4267200"/>
            <a:ext cx="1600200" cy="420727"/>
          </a:xfrm>
          <a:prstGeom prst="rect">
            <a:avLst/>
          </a:prstGeom>
          <a:noFill/>
          <a:ln w="9525">
            <a:noFill/>
            <a:miter lim="800000"/>
            <a:headEnd/>
            <a:tailEnd/>
          </a:ln>
          <a:effectLst/>
        </p:spPr>
      </p:pic>
      <p:pic>
        <p:nvPicPr>
          <p:cNvPr id="81925" name="Picture 5"/>
          <p:cNvPicPr>
            <a:picLocks noChangeAspect="1" noChangeArrowheads="1"/>
          </p:cNvPicPr>
          <p:nvPr/>
        </p:nvPicPr>
        <p:blipFill>
          <a:blip r:embed="rId5" cstate="print"/>
          <a:srcRect/>
          <a:stretch>
            <a:fillRect/>
          </a:stretch>
        </p:blipFill>
        <p:spPr bwMode="auto">
          <a:xfrm>
            <a:off x="3318164" y="5029200"/>
            <a:ext cx="2625436"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(10)</a:t>
            </a:r>
            <a:endParaRPr lang="en-US" dirty="0"/>
          </a:p>
        </p:txBody>
      </p:sp>
      <p:sp>
        <p:nvSpPr>
          <p:cNvPr id="3" name="Content Placeholder 2"/>
          <p:cNvSpPr>
            <a:spLocks noGrp="1"/>
          </p:cNvSpPr>
          <p:nvPr>
            <p:ph idx="1"/>
          </p:nvPr>
        </p:nvSpPr>
        <p:spPr/>
        <p:txBody>
          <a:bodyPr/>
          <a:lstStyle/>
          <a:p>
            <a:pPr>
              <a:buNone/>
            </a:pPr>
            <a:r>
              <a:rPr lang="en-US" dirty="0" smtClean="0"/>
              <a:t>	To evaluate this –write </a:t>
            </a:r>
            <a:r>
              <a:rPr lang="en-US" i="1" dirty="0" smtClean="0"/>
              <a:t>x</a:t>
            </a:r>
            <a:r>
              <a:rPr lang="en-US" dirty="0" smtClean="0"/>
              <a:t>[</a:t>
            </a:r>
            <a:r>
              <a:rPr lang="en-US" i="1" dirty="0" smtClean="0"/>
              <a:t>n</a:t>
            </a:r>
            <a:r>
              <a:rPr lang="en-US" dirty="0" smtClean="0"/>
              <a:t>] as output of filter with input </a:t>
            </a:r>
            <a:r>
              <a:rPr lang="en-US" i="1" dirty="0" smtClean="0"/>
              <a:t>ε</a:t>
            </a:r>
            <a:r>
              <a:rPr lang="en-US" dirty="0" smtClean="0"/>
              <a:t>[</a:t>
            </a:r>
            <a:r>
              <a:rPr lang="en-US" i="1" dirty="0" smtClean="0"/>
              <a:t>n</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800" dirty="0" smtClean="0"/>
          </a:p>
          <a:p>
            <a:pPr>
              <a:buNone/>
            </a:pPr>
            <a:r>
              <a:rPr lang="en-US" dirty="0" smtClean="0"/>
              <a:t>	We have assumed a causal filter for a model:</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80</a:t>
            </a:fld>
            <a:endParaRPr lang="en-US" sz="1200">
              <a:solidFill>
                <a:srgbClr val="003399"/>
              </a:solidFill>
            </a:endParaRPr>
          </a:p>
        </p:txBody>
      </p:sp>
      <p:pic>
        <p:nvPicPr>
          <p:cNvPr id="3074" name="Picture 2"/>
          <p:cNvPicPr>
            <a:picLocks noChangeAspect="1" noChangeArrowheads="1"/>
          </p:cNvPicPr>
          <p:nvPr/>
        </p:nvPicPr>
        <p:blipFill>
          <a:blip r:embed="rId2" cstate="print"/>
          <a:srcRect/>
          <a:stretch>
            <a:fillRect/>
          </a:stretch>
        </p:blipFill>
        <p:spPr bwMode="auto">
          <a:xfrm>
            <a:off x="2743200" y="1369541"/>
            <a:ext cx="3505200" cy="312625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886200" y="5105400"/>
            <a:ext cx="1600200" cy="2757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(11)</a:t>
            </a:r>
            <a:endParaRPr lang="en-US" dirty="0"/>
          </a:p>
        </p:txBody>
      </p:sp>
      <p:sp>
        <p:nvSpPr>
          <p:cNvPr id="3" name="Content Placeholder 2"/>
          <p:cNvSpPr>
            <a:spLocks noGrp="1"/>
          </p:cNvSpPr>
          <p:nvPr>
            <p:ph idx="1"/>
          </p:nvPr>
        </p:nvSpPr>
        <p:spPr/>
        <p:txBody>
          <a:bodyPr/>
          <a:lstStyle/>
          <a:p>
            <a:pPr>
              <a:buNone/>
            </a:pPr>
            <a:r>
              <a:rPr lang="en-US" dirty="0" smtClean="0"/>
              <a:t>	Using this result gives the </a:t>
            </a:r>
            <a:r>
              <a:rPr lang="en-US" b="1" dirty="0" smtClean="0"/>
              <a:t>Yule-Walker equations for ARMA:</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sz="1200" b="1" dirty="0" smtClean="0"/>
          </a:p>
          <a:p>
            <a:pPr>
              <a:buNone/>
            </a:pPr>
            <a:r>
              <a:rPr lang="en-US" b="1" dirty="0" smtClean="0"/>
              <a:t>	</a:t>
            </a:r>
            <a:r>
              <a:rPr lang="en-US" dirty="0" smtClean="0"/>
              <a:t>These equations are the key to estimating the model parameters.</a:t>
            </a:r>
          </a:p>
          <a:p>
            <a:pPr>
              <a:buNone/>
            </a:pPr>
            <a:r>
              <a:rPr lang="en-US" dirty="0" smtClean="0"/>
              <a:t>	We now look at simplifications of these for the AR and MA cases.</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81</a:t>
            </a:fld>
            <a:endParaRPr lang="en-US" sz="1200">
              <a:solidFill>
                <a:srgbClr val="003399"/>
              </a:solidFill>
            </a:endParaRPr>
          </a:p>
        </p:txBody>
      </p:sp>
      <p:pic>
        <p:nvPicPr>
          <p:cNvPr id="4098" name="Picture 2"/>
          <p:cNvPicPr>
            <a:picLocks noChangeAspect="1" noChangeArrowheads="1"/>
          </p:cNvPicPr>
          <p:nvPr/>
        </p:nvPicPr>
        <p:blipFill>
          <a:blip r:embed="rId2" cstate="print"/>
          <a:srcRect/>
          <a:stretch>
            <a:fillRect/>
          </a:stretch>
        </p:blipFill>
        <p:spPr bwMode="auto">
          <a:xfrm>
            <a:off x="1524000" y="1295401"/>
            <a:ext cx="5943600" cy="1709084"/>
          </a:xfrm>
          <a:prstGeom prst="rect">
            <a:avLst/>
          </a:prstGeom>
          <a:noFill/>
          <a:ln w="9525">
            <a:noFill/>
            <a:miter lim="800000"/>
            <a:headEnd/>
            <a:tailEnd/>
          </a:ln>
          <a:effectLst/>
        </p:spPr>
      </p:pic>
      <p:sp>
        <p:nvSpPr>
          <p:cNvPr id="6" name="TextBox 5"/>
          <p:cNvSpPr txBox="1"/>
          <p:nvPr/>
        </p:nvSpPr>
        <p:spPr>
          <a:xfrm>
            <a:off x="7543800" y="1905000"/>
            <a:ext cx="1167307" cy="400110"/>
          </a:xfrm>
          <a:prstGeom prst="rect">
            <a:avLst/>
          </a:prstGeom>
          <a:noFill/>
        </p:spPr>
        <p:txBody>
          <a:bodyPr wrap="none" rtlCol="0">
            <a:spAutoFit/>
          </a:bodyPr>
          <a:lstStyle/>
          <a:p>
            <a:r>
              <a:rPr lang="en-US" dirty="0" smtClean="0"/>
              <a:t>(</a:t>
            </a:r>
            <a:r>
              <a:rPr lang="en-US" b="1" dirty="0" smtClean="0"/>
              <a:t>ARMA</a:t>
            </a:r>
            <a:r>
              <a:rPr lang="en-US" dirty="0" smtClean="0"/>
              <a:t>)</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(12)</a:t>
            </a:r>
            <a:endParaRPr lang="en-US" dirty="0"/>
          </a:p>
        </p:txBody>
      </p:sp>
      <p:sp>
        <p:nvSpPr>
          <p:cNvPr id="3" name="Content Placeholder 2"/>
          <p:cNvSpPr>
            <a:spLocks noGrp="1"/>
          </p:cNvSpPr>
          <p:nvPr>
            <p:ph idx="1"/>
          </p:nvPr>
        </p:nvSpPr>
        <p:spPr/>
        <p:txBody>
          <a:bodyPr/>
          <a:lstStyle/>
          <a:p>
            <a:r>
              <a:rPr lang="en-US" b="1" u="sng" dirty="0" smtClean="0"/>
              <a:t>ACF model for an AR process</a:t>
            </a:r>
          </a:p>
          <a:p>
            <a:pPr>
              <a:buNone/>
            </a:pPr>
            <a:r>
              <a:rPr lang="en-US" dirty="0" smtClean="0"/>
              <a:t>	Specializing to the AR case, we set </a:t>
            </a:r>
            <a:r>
              <a:rPr lang="en-US" i="1" dirty="0" smtClean="0"/>
              <a:t>q= </a:t>
            </a:r>
            <a:r>
              <a:rPr lang="en-US" dirty="0" smtClean="0"/>
              <a:t>0</a:t>
            </a:r>
            <a:r>
              <a:rPr lang="en-US" i="1" dirty="0" smtClean="0"/>
              <a:t> </a:t>
            </a:r>
            <a:r>
              <a:rPr lang="en-US" dirty="0" smtClean="0"/>
              <a:t>and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Now, we see that</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82</a:t>
            </a:fld>
            <a:endParaRPr lang="en-US" sz="1200">
              <a:solidFill>
                <a:srgbClr val="003399"/>
              </a:solidFill>
            </a:endParaRPr>
          </a:p>
        </p:txBody>
      </p:sp>
      <p:pic>
        <p:nvPicPr>
          <p:cNvPr id="5122" name="Picture 2"/>
          <p:cNvPicPr>
            <a:picLocks noChangeAspect="1" noChangeArrowheads="1"/>
          </p:cNvPicPr>
          <p:nvPr/>
        </p:nvPicPr>
        <p:blipFill>
          <a:blip r:embed="rId2" cstate="print"/>
          <a:srcRect/>
          <a:stretch>
            <a:fillRect/>
          </a:stretch>
        </p:blipFill>
        <p:spPr bwMode="auto">
          <a:xfrm>
            <a:off x="2243075" y="1638302"/>
            <a:ext cx="4538725" cy="16112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667001" y="3717330"/>
            <a:ext cx="3886200" cy="1444726"/>
          </a:xfrm>
          <a:prstGeom prst="rect">
            <a:avLst/>
          </a:prstGeom>
          <a:noFill/>
          <a:ln w="9525">
            <a:noFill/>
            <a:miter lim="800000"/>
            <a:headEnd/>
            <a:tailEnd/>
          </a:ln>
          <a:effectLst/>
        </p:spPr>
      </p:pic>
      <p:sp>
        <p:nvSpPr>
          <p:cNvPr id="7" name="Rectangle 6"/>
          <p:cNvSpPr/>
          <p:nvPr/>
        </p:nvSpPr>
        <p:spPr>
          <a:xfrm>
            <a:off x="2355688" y="4953000"/>
            <a:ext cx="2379177" cy="707886"/>
          </a:xfrm>
          <a:prstGeom prst="rect">
            <a:avLst/>
          </a:prstGeom>
        </p:spPr>
        <p:txBody>
          <a:bodyPr wrap="none">
            <a:spAutoFit/>
          </a:bodyPr>
          <a:lstStyle/>
          <a:p>
            <a:r>
              <a:rPr lang="en-US" dirty="0" smtClean="0">
                <a:latin typeface="Times New Roman" pitchFamily="18" charset="0"/>
                <a:cs typeface="Times New Roman" pitchFamily="18" charset="0"/>
              </a:rPr>
              <a:t>Initial value theorem </a:t>
            </a:r>
          </a:p>
          <a:p>
            <a:r>
              <a:rPr lang="en-US" dirty="0" smtClean="0">
                <a:latin typeface="Times New Roman" pitchFamily="18" charset="0"/>
                <a:cs typeface="Times New Roman" pitchFamily="18" charset="0"/>
              </a:rPr>
              <a:t>for Z-Transform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(13)</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Yule-Walker equations (AR):</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r>
              <a:rPr lang="en-US" b="1" dirty="0" smtClean="0"/>
              <a:t>	</a:t>
            </a:r>
            <a:r>
              <a:rPr lang="en-US" dirty="0" smtClean="0"/>
              <a:t>If we look at </a:t>
            </a:r>
            <a:r>
              <a:rPr lang="en-US" i="1" dirty="0" smtClean="0"/>
              <a:t>k = </a:t>
            </a:r>
            <a:r>
              <a:rPr lang="en-US" dirty="0" smtClean="0"/>
              <a:t>0, 1, </a:t>
            </a:r>
            <a:r>
              <a:rPr lang="en-US" i="1" dirty="0" smtClean="0"/>
              <a:t>…p </a:t>
            </a:r>
            <a:r>
              <a:rPr lang="en-US" dirty="0" smtClean="0"/>
              <a:t>for these AR Yule-Walker equations, we get </a:t>
            </a:r>
            <a:r>
              <a:rPr lang="en-US" i="1" dirty="0" smtClean="0"/>
              <a:t>p+</a:t>
            </a:r>
            <a:r>
              <a:rPr lang="en-US" dirty="0" smtClean="0"/>
              <a:t>1</a:t>
            </a:r>
            <a:r>
              <a:rPr lang="en-US" i="1" dirty="0" smtClean="0"/>
              <a:t> </a:t>
            </a:r>
            <a:r>
              <a:rPr lang="en-US" dirty="0" smtClean="0"/>
              <a:t>simultaneous equations that can be solved for the </a:t>
            </a:r>
            <a:r>
              <a:rPr lang="en-US" i="1" dirty="0" smtClean="0"/>
              <a:t>p+</a:t>
            </a:r>
            <a:r>
              <a:rPr lang="en-US" dirty="0" smtClean="0"/>
              <a:t>1</a:t>
            </a:r>
            <a:r>
              <a:rPr lang="en-US" i="1" dirty="0" smtClean="0"/>
              <a:t> </a:t>
            </a:r>
            <a:r>
              <a:rPr lang="en-US" dirty="0" smtClean="0"/>
              <a:t>model parameters of {</a:t>
            </a:r>
            <a:r>
              <a:rPr lang="en-US" i="1" dirty="0" err="1" smtClean="0"/>
              <a:t>a</a:t>
            </a:r>
            <a:r>
              <a:rPr lang="en-US" i="1" baseline="-25000" dirty="0" err="1" smtClean="0"/>
              <a:t>i</a:t>
            </a:r>
            <a:r>
              <a:rPr lang="en-US" dirty="0" smtClean="0"/>
              <a:t>}</a:t>
            </a:r>
            <a:r>
              <a:rPr lang="en-US" i="1" baseline="-25000" dirty="0" err="1" smtClean="0"/>
              <a:t>i</a:t>
            </a:r>
            <a:r>
              <a:rPr lang="en-US" i="1" baseline="-25000" dirty="0" smtClean="0"/>
              <a:t>=</a:t>
            </a:r>
            <a:r>
              <a:rPr lang="en-US" baseline="-25000" dirty="0" smtClean="0"/>
              <a:t>1</a:t>
            </a:r>
            <a:r>
              <a:rPr lang="en-US" i="1" baseline="-25000" dirty="0" smtClean="0"/>
              <a:t>,…,p </a:t>
            </a:r>
            <a:r>
              <a:rPr lang="en-US" dirty="0" smtClean="0"/>
              <a:t>and</a:t>
            </a:r>
            <a:r>
              <a:rPr lang="en-US" i="1" dirty="0" smtClean="0"/>
              <a:t>  σ</a:t>
            </a:r>
            <a:r>
              <a:rPr lang="en-US" baseline="30000" dirty="0" smtClean="0"/>
              <a:t>2</a:t>
            </a:r>
            <a:r>
              <a:rPr lang="en-US" dirty="0" smtClean="0"/>
              <a: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83</a:t>
            </a:fld>
            <a:endParaRPr lang="en-US" sz="1200">
              <a:solidFill>
                <a:srgbClr val="003399"/>
              </a:solidFill>
            </a:endParaRPr>
          </a:p>
        </p:txBody>
      </p:sp>
      <p:pic>
        <p:nvPicPr>
          <p:cNvPr id="6146" name="Picture 2"/>
          <p:cNvPicPr>
            <a:picLocks noChangeAspect="1" noChangeArrowheads="1"/>
          </p:cNvPicPr>
          <p:nvPr/>
        </p:nvPicPr>
        <p:blipFill>
          <a:blip r:embed="rId2" cstate="print"/>
          <a:srcRect/>
          <a:stretch>
            <a:fillRect/>
          </a:stretch>
        </p:blipFill>
        <p:spPr bwMode="auto">
          <a:xfrm>
            <a:off x="2409825" y="1285875"/>
            <a:ext cx="4295775" cy="1685925"/>
          </a:xfrm>
          <a:prstGeom prst="rect">
            <a:avLst/>
          </a:prstGeom>
          <a:noFill/>
          <a:ln w="9525">
            <a:noFill/>
            <a:miter lim="800000"/>
            <a:headEnd/>
            <a:tailEnd/>
          </a:ln>
          <a:effectLst/>
        </p:spPr>
      </p:pic>
      <p:sp>
        <p:nvSpPr>
          <p:cNvPr id="6" name="TextBox 5"/>
          <p:cNvSpPr txBox="1"/>
          <p:nvPr/>
        </p:nvSpPr>
        <p:spPr>
          <a:xfrm>
            <a:off x="7086600" y="1885890"/>
            <a:ext cx="737702" cy="400110"/>
          </a:xfrm>
          <a:prstGeom prst="rect">
            <a:avLst/>
          </a:prstGeom>
          <a:noFill/>
        </p:spPr>
        <p:txBody>
          <a:bodyPr wrap="none" rtlCol="0">
            <a:spAutoFit/>
          </a:bodyPr>
          <a:lstStyle/>
          <a:p>
            <a:r>
              <a:rPr lang="en-US" dirty="0" smtClean="0"/>
              <a:t>(</a:t>
            </a:r>
            <a:r>
              <a:rPr lang="en-US" b="1" dirty="0" smtClean="0"/>
              <a:t>AR</a:t>
            </a:r>
            <a:r>
              <a:rPr lang="en-US" dirty="0" smtClean="0"/>
              <a:t>)</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(14)</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If we know the </a:t>
            </a:r>
            <a:r>
              <a:rPr lang="en-US" i="1" dirty="0" err="1" smtClean="0"/>
              <a:t>p×p</a:t>
            </a:r>
            <a:r>
              <a:rPr lang="en-US" i="1" dirty="0" smtClean="0"/>
              <a:t> </a:t>
            </a:r>
            <a:r>
              <a:rPr lang="en-US" dirty="0" smtClean="0"/>
              <a:t>autocorrelation matrix, then we can solve these equations for the model parameters.</a:t>
            </a:r>
          </a:p>
          <a:p>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84</a:t>
            </a:fld>
            <a:endParaRPr lang="en-US" sz="1200">
              <a:solidFill>
                <a:srgbClr val="003399"/>
              </a:solidFill>
            </a:endParaRPr>
          </a:p>
        </p:txBody>
      </p:sp>
      <p:pic>
        <p:nvPicPr>
          <p:cNvPr id="7170" name="Picture 2"/>
          <p:cNvPicPr>
            <a:picLocks noChangeAspect="1" noChangeArrowheads="1"/>
          </p:cNvPicPr>
          <p:nvPr/>
        </p:nvPicPr>
        <p:blipFill>
          <a:blip r:embed="rId2" cstate="print"/>
          <a:srcRect/>
          <a:stretch>
            <a:fillRect/>
          </a:stretch>
        </p:blipFill>
        <p:spPr bwMode="auto">
          <a:xfrm>
            <a:off x="2286000" y="1375272"/>
            <a:ext cx="4800600" cy="2891928"/>
          </a:xfrm>
          <a:prstGeom prst="rect">
            <a:avLst/>
          </a:prstGeom>
          <a:noFill/>
          <a:ln w="9525">
            <a:noFill/>
            <a:miter lim="800000"/>
            <a:headEnd/>
            <a:tailEnd/>
          </a:ln>
          <a:effectLst/>
        </p:spPr>
      </p:pic>
      <p:sp>
        <p:nvSpPr>
          <p:cNvPr id="6" name="Rectangle 5"/>
          <p:cNvSpPr/>
          <p:nvPr/>
        </p:nvSpPr>
        <p:spPr>
          <a:xfrm>
            <a:off x="1066800" y="914400"/>
            <a:ext cx="4572000" cy="4093428"/>
          </a:xfrm>
          <a:prstGeom prst="rect">
            <a:avLst/>
          </a:prstGeom>
        </p:spPr>
        <p:txBody>
          <a:bodyPr>
            <a:spAutoFit/>
          </a:bodyPr>
          <a:lstStyle/>
          <a:p>
            <a:r>
              <a:rPr lang="en-US" b="1" dirty="0" smtClean="0">
                <a:latin typeface="Times New Roman" pitchFamily="18" charset="0"/>
                <a:cs typeface="Times New Roman" pitchFamily="18" charset="0"/>
              </a:rPr>
              <a:t>Yule-Walker Equations (AR)</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(15)</a:t>
            </a:r>
            <a:endParaRPr lang="en-US" dirty="0"/>
          </a:p>
        </p:txBody>
      </p:sp>
      <p:sp>
        <p:nvSpPr>
          <p:cNvPr id="3" name="Content Placeholder 2"/>
          <p:cNvSpPr>
            <a:spLocks noGrp="1"/>
          </p:cNvSpPr>
          <p:nvPr>
            <p:ph idx="1"/>
          </p:nvPr>
        </p:nvSpPr>
        <p:spPr/>
        <p:txBody>
          <a:bodyPr/>
          <a:lstStyle/>
          <a:p>
            <a:r>
              <a:rPr lang="en-US" b="1" u="sng" dirty="0" smtClean="0"/>
              <a:t>ACF model for an MA process</a:t>
            </a:r>
          </a:p>
          <a:p>
            <a:pPr>
              <a:buNone/>
            </a:pPr>
            <a:r>
              <a:rPr lang="en-US" dirty="0" smtClean="0"/>
              <a:t>	Specializing to the MA case, we set </a:t>
            </a:r>
            <a:r>
              <a:rPr lang="en-US" i="1" dirty="0" smtClean="0"/>
              <a:t>p = </a:t>
            </a:r>
            <a:r>
              <a:rPr lang="en-US" dirty="0" smtClean="0"/>
              <a:t>0 and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But, for the MA case the system is a FIR filter and we have</a:t>
            </a:r>
          </a:p>
          <a:p>
            <a:pPr>
              <a:buNone/>
            </a:pPr>
            <a:endParaRPr lang="en-US" dirty="0" smtClean="0"/>
          </a:p>
          <a:p>
            <a:pPr>
              <a:buNone/>
            </a:pPr>
            <a:endParaRPr lang="en-US" dirty="0" smtClean="0"/>
          </a:p>
          <a:p>
            <a:pPr>
              <a:buNone/>
            </a:pPr>
            <a:endParaRPr lang="en-US" sz="1200" dirty="0" smtClean="0"/>
          </a:p>
          <a:p>
            <a:pPr>
              <a:buNone/>
            </a:pPr>
            <a:r>
              <a:rPr lang="en-US" dirty="0" smtClean="0"/>
              <a:t>	</a:t>
            </a:r>
            <a:r>
              <a:rPr lang="en-US" b="1" dirty="0" smtClean="0"/>
              <a:t>Yule-Walker equations (MA):</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85</a:t>
            </a:fld>
            <a:endParaRPr lang="en-US" sz="1200">
              <a:solidFill>
                <a:srgbClr val="003399"/>
              </a:solidFill>
            </a:endParaRPr>
          </a:p>
        </p:txBody>
      </p:sp>
      <p:pic>
        <p:nvPicPr>
          <p:cNvPr id="8194" name="Picture 2"/>
          <p:cNvPicPr>
            <a:picLocks noChangeAspect="1" noChangeArrowheads="1"/>
          </p:cNvPicPr>
          <p:nvPr/>
        </p:nvPicPr>
        <p:blipFill>
          <a:blip r:embed="rId2" cstate="print"/>
          <a:srcRect/>
          <a:stretch>
            <a:fillRect/>
          </a:stretch>
        </p:blipFill>
        <p:spPr bwMode="auto">
          <a:xfrm>
            <a:off x="2324100" y="1600200"/>
            <a:ext cx="4381500" cy="1385887"/>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3252788" y="3449767"/>
            <a:ext cx="2767012" cy="817433"/>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2514600" y="4794725"/>
            <a:ext cx="4038600" cy="1301275"/>
          </a:xfrm>
          <a:prstGeom prst="rect">
            <a:avLst/>
          </a:prstGeom>
          <a:noFill/>
          <a:ln w="9525">
            <a:noFill/>
            <a:miter lim="800000"/>
            <a:headEnd/>
            <a:tailEnd/>
          </a:ln>
          <a:effectLst/>
        </p:spPr>
      </p:pic>
      <p:sp>
        <p:nvSpPr>
          <p:cNvPr id="9" name="TextBox 8"/>
          <p:cNvSpPr txBox="1"/>
          <p:nvPr/>
        </p:nvSpPr>
        <p:spPr>
          <a:xfrm>
            <a:off x="6934200" y="5257800"/>
            <a:ext cx="790601" cy="400110"/>
          </a:xfrm>
          <a:prstGeom prst="rect">
            <a:avLst/>
          </a:prstGeom>
          <a:noFill/>
        </p:spPr>
        <p:txBody>
          <a:bodyPr wrap="none" rtlCol="0">
            <a:spAutoFit/>
          </a:bodyPr>
          <a:lstStyle/>
          <a:p>
            <a:r>
              <a:rPr lang="en-US" dirty="0" smtClean="0"/>
              <a:t>(</a:t>
            </a:r>
            <a:r>
              <a:rPr lang="en-US" b="1" dirty="0" smtClean="0"/>
              <a:t>MA</a:t>
            </a:r>
            <a:r>
              <a:rPr lang="en-US" dirty="0" smtClean="0"/>
              <a:t>)</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(16)</a:t>
            </a:r>
            <a:endParaRPr lang="en-US" dirty="0"/>
          </a:p>
        </p:txBody>
      </p:sp>
      <p:sp>
        <p:nvSpPr>
          <p:cNvPr id="3" name="Content Placeholder 2"/>
          <p:cNvSpPr>
            <a:spLocks noGrp="1"/>
          </p:cNvSpPr>
          <p:nvPr>
            <p:ph idx="1"/>
          </p:nvPr>
        </p:nvSpPr>
        <p:spPr/>
        <p:txBody>
          <a:bodyPr/>
          <a:lstStyle/>
          <a:p>
            <a:r>
              <a:rPr lang="en-US" b="1" u="sng" dirty="0" smtClean="0"/>
              <a:t>Parametric PSD estimation</a:t>
            </a:r>
          </a:p>
          <a:p>
            <a:pPr>
              <a:buNone/>
            </a:pPr>
            <a:r>
              <a:rPr lang="en-US" dirty="0" smtClean="0"/>
              <a:t>	As mentioned above, the idea here is to find a good estimate of the model parameters and then use those to get an estimate of the PSD. The basic idea holds regardless if it is ARMA, AR, or MA. We consider only the AR case.</a:t>
            </a:r>
          </a:p>
          <a:p>
            <a:pPr>
              <a:buNone/>
            </a:pPr>
            <a:endParaRPr lang="en-US" dirty="0" smtClean="0"/>
          </a:p>
          <a:p>
            <a:pPr>
              <a:buNone/>
            </a:pPr>
            <a:r>
              <a:rPr lang="en-US" dirty="0" smtClean="0"/>
              <a:t>	 Here is the general AR method: Given data {</a:t>
            </a:r>
            <a:r>
              <a:rPr lang="en-US" i="1" dirty="0" smtClean="0"/>
              <a:t>x</a:t>
            </a:r>
            <a:r>
              <a:rPr lang="en-US" dirty="0" smtClean="0"/>
              <a:t>[</a:t>
            </a:r>
            <a:r>
              <a:rPr lang="en-US" i="1" dirty="0" smtClean="0"/>
              <a:t>n</a:t>
            </a:r>
            <a:r>
              <a:rPr lang="en-US" dirty="0" smtClean="0"/>
              <a:t>], 0</a:t>
            </a:r>
            <a:r>
              <a:rPr lang="en-US" i="1" dirty="0" smtClean="0"/>
              <a:t> ≤ n ≤ N</a:t>
            </a:r>
            <a:r>
              <a:rPr lang="en-US" dirty="0" smtClean="0"/>
              <a:t>-1}</a:t>
            </a:r>
          </a:p>
          <a:p>
            <a:pPr marL="857250" lvl="1" indent="-457200">
              <a:buFont typeface="+mj-lt"/>
              <a:buAutoNum type="arabicPeriod"/>
            </a:pPr>
            <a:r>
              <a:rPr lang="en-US" dirty="0" smtClean="0"/>
              <a:t>Estimate the </a:t>
            </a:r>
            <a:r>
              <a:rPr lang="en-US" i="1" dirty="0" err="1" smtClean="0"/>
              <a:t>p×p</a:t>
            </a:r>
            <a:r>
              <a:rPr lang="en-US" i="1" dirty="0" smtClean="0"/>
              <a:t> </a:t>
            </a:r>
            <a:r>
              <a:rPr lang="en-US" dirty="0" smtClean="0"/>
              <a:t>autocorrelation matrix from the data:</a:t>
            </a:r>
          </a:p>
          <a:p>
            <a:pPr marL="857250" lvl="1" indent="-457200">
              <a:buFont typeface="+mj-lt"/>
              <a:buAutoNum type="arabicPeriod"/>
            </a:pPr>
            <a:endParaRPr lang="en-US" dirty="0" smtClean="0"/>
          </a:p>
          <a:p>
            <a:pPr marL="857250" lvl="1" indent="-457200">
              <a:buFont typeface="+mj-lt"/>
              <a:buAutoNum type="arabicPeriod"/>
            </a:pPr>
            <a:endParaRPr lang="en-US" sz="800" dirty="0" smtClean="0"/>
          </a:p>
          <a:p>
            <a:pPr marL="857250" lvl="1" indent="-457200">
              <a:buFont typeface="+mj-lt"/>
              <a:buAutoNum type="arabicPeriod"/>
            </a:pPr>
            <a:r>
              <a:rPr lang="en-US" dirty="0" smtClean="0"/>
              <a:t>Solve the AR Yule-Walker equations for the AR model:</a:t>
            </a:r>
          </a:p>
          <a:p>
            <a:pPr marL="857250" lvl="1" indent="-457200">
              <a:buFont typeface="+mj-lt"/>
              <a:buAutoNum type="arabicPeriod"/>
            </a:pPr>
            <a:endParaRPr lang="en-US" dirty="0" smtClean="0"/>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86</a:t>
            </a:fld>
            <a:endParaRPr lang="en-US" sz="1200">
              <a:solidFill>
                <a:srgbClr val="003399"/>
              </a:solidFill>
            </a:endParaRPr>
          </a:p>
        </p:txBody>
      </p:sp>
      <p:pic>
        <p:nvPicPr>
          <p:cNvPr id="9218" name="Picture 2"/>
          <p:cNvPicPr>
            <a:picLocks noChangeAspect="1" noChangeArrowheads="1"/>
          </p:cNvPicPr>
          <p:nvPr/>
        </p:nvPicPr>
        <p:blipFill>
          <a:blip r:embed="rId2" cstate="print"/>
          <a:srcRect/>
          <a:stretch>
            <a:fillRect/>
          </a:stretch>
        </p:blipFill>
        <p:spPr bwMode="auto">
          <a:xfrm>
            <a:off x="2314033" y="3657600"/>
            <a:ext cx="4696367" cy="401637"/>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(17)</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87</a:t>
            </a:fld>
            <a:endParaRPr lang="en-US" sz="1200">
              <a:solidFill>
                <a:srgbClr val="003399"/>
              </a:solidFill>
            </a:endParaRPr>
          </a:p>
        </p:txBody>
      </p:sp>
      <p:pic>
        <p:nvPicPr>
          <p:cNvPr id="10242" name="Picture 2"/>
          <p:cNvPicPr>
            <a:picLocks noGrp="1" noChangeAspect="1" noChangeArrowheads="1"/>
          </p:cNvPicPr>
          <p:nvPr>
            <p:ph idx="1"/>
          </p:nvPr>
        </p:nvPicPr>
        <p:blipFill>
          <a:blip r:embed="rId2" cstate="print"/>
          <a:srcRect/>
          <a:stretch>
            <a:fillRect/>
          </a:stretch>
        </p:blipFill>
        <p:spPr bwMode="auto">
          <a:xfrm>
            <a:off x="2209800" y="990600"/>
            <a:ext cx="4724400" cy="2441697"/>
          </a:xfrm>
          <a:prstGeom prst="rect">
            <a:avLst/>
          </a:prstGeom>
          <a:noFill/>
          <a:ln w="9525">
            <a:noFill/>
            <a:miter lim="800000"/>
            <a:headEnd/>
            <a:tailEnd/>
          </a:ln>
          <a:effectLst/>
        </p:spPr>
      </p:pic>
      <p:sp>
        <p:nvSpPr>
          <p:cNvPr id="6" name="Rectangle 5"/>
          <p:cNvSpPr/>
          <p:nvPr/>
        </p:nvSpPr>
        <p:spPr>
          <a:xfrm>
            <a:off x="990600" y="3251537"/>
            <a:ext cx="6400800" cy="707886"/>
          </a:xfrm>
          <a:prstGeom prst="rect">
            <a:avLst/>
          </a:prstGeom>
        </p:spPr>
        <p:txBody>
          <a:bodyPr wrap="square">
            <a:spAutoFit/>
          </a:bodyPr>
          <a:lstStyle/>
          <a:p>
            <a:endParaRPr lang="en-US" i="1" dirty="0" smtClean="0"/>
          </a:p>
          <a:p>
            <a:r>
              <a:rPr lang="en-US" dirty="0" smtClean="0"/>
              <a:t>3.    Compute the PSD estimate from the model </a:t>
            </a:r>
          </a:p>
        </p:txBody>
      </p:sp>
      <p:pic>
        <p:nvPicPr>
          <p:cNvPr id="10243" name="Picture 3"/>
          <p:cNvPicPr>
            <a:picLocks noChangeAspect="1" noChangeArrowheads="1"/>
          </p:cNvPicPr>
          <p:nvPr/>
        </p:nvPicPr>
        <p:blipFill>
          <a:blip r:embed="rId3" cstate="print"/>
          <a:srcRect/>
          <a:stretch>
            <a:fillRect/>
          </a:stretch>
        </p:blipFill>
        <p:spPr bwMode="auto">
          <a:xfrm>
            <a:off x="3276601" y="4038600"/>
            <a:ext cx="2666999" cy="12704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(18)</a:t>
            </a:r>
            <a:endParaRPr lang="en-US" dirty="0"/>
          </a:p>
        </p:txBody>
      </p:sp>
      <p:sp>
        <p:nvSpPr>
          <p:cNvPr id="3" name="Content Placeholder 2"/>
          <p:cNvSpPr>
            <a:spLocks noGrp="1"/>
          </p:cNvSpPr>
          <p:nvPr>
            <p:ph idx="1"/>
          </p:nvPr>
        </p:nvSpPr>
        <p:spPr/>
        <p:txBody>
          <a:bodyPr/>
          <a:lstStyle/>
          <a:p>
            <a:pPr>
              <a:buNone/>
            </a:pPr>
            <a:r>
              <a:rPr lang="en-US" dirty="0" smtClean="0"/>
              <a:t>	Two common methods (but there are many others):</a:t>
            </a:r>
          </a:p>
          <a:p>
            <a:pPr lvl="1"/>
            <a:r>
              <a:rPr lang="en-US" b="1" dirty="0" smtClean="0"/>
              <a:t>Autocorrelation method</a:t>
            </a:r>
          </a:p>
          <a:p>
            <a:pPr lvl="1">
              <a:buNone/>
            </a:pPr>
            <a:r>
              <a:rPr lang="en-US" b="1" dirty="0" smtClean="0"/>
              <a:t>	</a:t>
            </a:r>
            <a:r>
              <a:rPr lang="en-US" dirty="0" smtClean="0"/>
              <a:t>Estimate the ACF using:</a:t>
            </a:r>
          </a:p>
          <a:p>
            <a:pPr lvl="1">
              <a:buNone/>
            </a:pPr>
            <a:endParaRPr lang="en-US" b="1" dirty="0" smtClean="0"/>
          </a:p>
          <a:p>
            <a:pPr lvl="1">
              <a:buNone/>
            </a:pPr>
            <a:endParaRPr lang="en-US" b="1" dirty="0" smtClean="0"/>
          </a:p>
          <a:p>
            <a:pPr lvl="1">
              <a:buNone/>
            </a:pPr>
            <a:endParaRPr lang="en-US" sz="900" b="1" dirty="0" smtClean="0"/>
          </a:p>
          <a:p>
            <a:pPr lvl="1"/>
            <a:r>
              <a:rPr lang="en-US" b="1" dirty="0" smtClean="0"/>
              <a:t>Covariance method</a:t>
            </a:r>
          </a:p>
          <a:p>
            <a:pPr>
              <a:buNone/>
              <a:tabLst>
                <a:tab pos="746125" algn="l"/>
              </a:tabLst>
            </a:pPr>
            <a:r>
              <a:rPr lang="en-US" dirty="0" smtClean="0"/>
              <a:t>		Estimate using:</a:t>
            </a:r>
            <a:endParaRPr lang="en-US" b="1" dirty="0" smtClean="0"/>
          </a:p>
          <a:p>
            <a:pPr lvl="1"/>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88</a:t>
            </a:fld>
            <a:endParaRPr lang="en-US" sz="1200">
              <a:solidFill>
                <a:srgbClr val="003399"/>
              </a:solidFill>
            </a:endParaRPr>
          </a:p>
        </p:txBody>
      </p:sp>
      <p:pic>
        <p:nvPicPr>
          <p:cNvPr id="11266" name="Picture 2"/>
          <p:cNvPicPr>
            <a:picLocks noChangeAspect="1" noChangeArrowheads="1"/>
          </p:cNvPicPr>
          <p:nvPr/>
        </p:nvPicPr>
        <p:blipFill>
          <a:blip r:embed="rId2" cstate="print"/>
          <a:srcRect/>
          <a:stretch>
            <a:fillRect/>
          </a:stretch>
        </p:blipFill>
        <p:spPr bwMode="auto">
          <a:xfrm>
            <a:off x="2705100" y="1981200"/>
            <a:ext cx="3733800" cy="7620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2391227" y="3581400"/>
            <a:ext cx="4466773"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(19)</a:t>
            </a:r>
            <a:endParaRPr lang="en-US" dirty="0"/>
          </a:p>
        </p:txBody>
      </p:sp>
      <p:sp>
        <p:nvSpPr>
          <p:cNvPr id="3" name="Content Placeholder 2"/>
          <p:cNvSpPr>
            <a:spLocks noGrp="1"/>
          </p:cNvSpPr>
          <p:nvPr>
            <p:ph idx="1"/>
          </p:nvPr>
        </p:nvSpPr>
        <p:spPr/>
        <p:txBody>
          <a:bodyPr/>
          <a:lstStyle/>
          <a:p>
            <a:pPr lvl="1">
              <a:buNone/>
            </a:pPr>
            <a:r>
              <a:rPr lang="en-US" dirty="0" smtClean="0"/>
              <a:t>	Solve using</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89</a:t>
            </a:fld>
            <a:endParaRPr lang="en-US" sz="1200">
              <a:solidFill>
                <a:srgbClr val="003399"/>
              </a:solidFill>
            </a:endParaRPr>
          </a:p>
        </p:txBody>
      </p:sp>
      <p:pic>
        <p:nvPicPr>
          <p:cNvPr id="12290" name="Picture 2"/>
          <p:cNvPicPr>
            <a:picLocks noChangeAspect="1" noChangeArrowheads="1"/>
          </p:cNvPicPr>
          <p:nvPr/>
        </p:nvPicPr>
        <p:blipFill>
          <a:blip r:embed="rId2" cstate="print"/>
          <a:srcRect/>
          <a:stretch>
            <a:fillRect/>
          </a:stretch>
        </p:blipFill>
        <p:spPr bwMode="auto">
          <a:xfrm>
            <a:off x="2726450" y="1219200"/>
            <a:ext cx="3445750" cy="2554039"/>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(7)</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tx1"/>
                </a:solidFill>
                <a:latin typeface="+mj-lt"/>
                <a:ea typeface="+mn-ea"/>
                <a:cs typeface="+mn-cs"/>
              </a:rPr>
              <a:t>Can capture both mean and variance of an estimate by using Mean-Square-Error (MSE):</a:t>
            </a:r>
          </a:p>
          <a:p>
            <a:pPr>
              <a:buNone/>
            </a:pPr>
            <a:endParaRPr lang="en-US" dirty="0" smtClean="0"/>
          </a:p>
          <a:p>
            <a:pPr>
              <a:buNone/>
            </a:pPr>
            <a:endParaRPr lang="en-US" dirty="0" smtClean="0"/>
          </a:p>
          <a:p>
            <a:pPr>
              <a:buNone/>
            </a:pPr>
            <a:endParaRPr lang="en-US" sz="1600" dirty="0" smtClean="0"/>
          </a:p>
          <a:p>
            <a:pPr>
              <a:buNone/>
            </a:pPr>
            <a:r>
              <a:rPr lang="en-US" dirty="0" smtClean="0"/>
              <a:t>	</a:t>
            </a:r>
            <a:r>
              <a:rPr lang="en-US" dirty="0" smtClean="0">
                <a:solidFill>
                  <a:schemeClr val="tx1"/>
                </a:solidFill>
                <a:latin typeface="+mj-lt"/>
                <a:ea typeface="+mn-ea"/>
                <a:cs typeface="+mn-cs"/>
              </a:rPr>
              <a:t>Usual goal of estimation: Minimize MSE</a:t>
            </a:r>
          </a:p>
          <a:p>
            <a:pPr lvl="1"/>
            <a:r>
              <a:rPr lang="en-US" dirty="0" smtClean="0">
                <a:solidFill>
                  <a:schemeClr val="tx1"/>
                </a:solidFill>
                <a:latin typeface="+mj-lt"/>
                <a:ea typeface="+mn-ea"/>
                <a:cs typeface="+mn-cs"/>
              </a:rPr>
              <a:t>Minimize Bias</a:t>
            </a:r>
          </a:p>
          <a:p>
            <a:pPr lvl="1"/>
            <a:r>
              <a:rPr lang="en-US" dirty="0" smtClean="0">
                <a:solidFill>
                  <a:schemeClr val="tx1"/>
                </a:solidFill>
                <a:latin typeface="+mj-lt"/>
                <a:ea typeface="+mn-ea"/>
                <a:cs typeface="+mn-cs"/>
              </a:rPr>
              <a:t>Minimize Variance.</a:t>
            </a:r>
          </a:p>
          <a:p>
            <a:pPr>
              <a:buNone/>
            </a:pPr>
            <a:endParaRPr lang="en-US" dirty="0" smtClean="0">
              <a:solidFill>
                <a:schemeClr val="tx1"/>
              </a:solidFill>
              <a:latin typeface="+mj-lt"/>
              <a:ea typeface="+mn-ea"/>
              <a:cs typeface="+mn-cs"/>
            </a:endParaRPr>
          </a:p>
          <a:p>
            <a:pPr>
              <a:buNone/>
            </a:pPr>
            <a:r>
              <a:rPr lang="en-US" dirty="0" smtClean="0">
                <a:solidFill>
                  <a:schemeClr val="tx1"/>
                </a:solidFill>
                <a:latin typeface="+mj-lt"/>
                <a:ea typeface="+mn-ea"/>
                <a:cs typeface="+mn-cs"/>
              </a:rPr>
              <a:t>	For PSD Estimation want:</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9</a:t>
            </a:fld>
            <a:endParaRPr lang="en-US" sz="1200">
              <a:solidFill>
                <a:srgbClr val="003399"/>
              </a:solidFill>
            </a:endParaRPr>
          </a:p>
        </p:txBody>
      </p:sp>
      <p:pic>
        <p:nvPicPr>
          <p:cNvPr id="82946" name="Picture 2"/>
          <p:cNvPicPr>
            <a:picLocks noChangeAspect="1" noChangeArrowheads="1"/>
          </p:cNvPicPr>
          <p:nvPr/>
        </p:nvPicPr>
        <p:blipFill>
          <a:blip r:embed="rId2" cstate="print"/>
          <a:srcRect/>
          <a:stretch>
            <a:fillRect/>
          </a:stretch>
        </p:blipFill>
        <p:spPr bwMode="auto">
          <a:xfrm>
            <a:off x="2947988" y="1524000"/>
            <a:ext cx="3224212" cy="858836"/>
          </a:xfrm>
          <a:prstGeom prst="rect">
            <a:avLst/>
          </a:prstGeom>
          <a:noFill/>
          <a:ln w="9525">
            <a:noFill/>
            <a:miter lim="800000"/>
            <a:headEnd/>
            <a:tailEnd/>
          </a:ln>
          <a:effectLst/>
        </p:spPr>
      </p:pic>
      <p:pic>
        <p:nvPicPr>
          <p:cNvPr id="82947" name="Picture 3"/>
          <p:cNvPicPr>
            <a:picLocks noChangeAspect="1" noChangeArrowheads="1"/>
          </p:cNvPicPr>
          <p:nvPr/>
        </p:nvPicPr>
        <p:blipFill>
          <a:blip r:embed="rId3" cstate="print"/>
          <a:srcRect/>
          <a:stretch>
            <a:fillRect/>
          </a:stretch>
        </p:blipFill>
        <p:spPr bwMode="auto">
          <a:xfrm>
            <a:off x="3581400" y="4386240"/>
            <a:ext cx="2057400" cy="871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(20)</a:t>
            </a:r>
            <a:endParaRPr lang="en-US" dirty="0"/>
          </a:p>
        </p:txBody>
      </p:sp>
      <p:sp>
        <p:nvSpPr>
          <p:cNvPr id="3" name="Content Placeholder 2"/>
          <p:cNvSpPr>
            <a:spLocks noGrp="1"/>
          </p:cNvSpPr>
          <p:nvPr>
            <p:ph idx="1"/>
          </p:nvPr>
        </p:nvSpPr>
        <p:spPr/>
        <p:txBody>
          <a:bodyPr/>
          <a:lstStyle/>
          <a:p>
            <a:r>
              <a:rPr lang="en-US" b="1" u="sng" dirty="0" smtClean="0"/>
              <a:t>Least Squares method &amp; linear prediction </a:t>
            </a:r>
          </a:p>
          <a:p>
            <a:pPr>
              <a:buNone/>
            </a:pPr>
            <a:r>
              <a:rPr lang="en-US" dirty="0" smtClean="0"/>
              <a:t>	There is another method that is often used that comes at the problem from a little different direction.</a:t>
            </a:r>
          </a:p>
          <a:p>
            <a:pPr>
              <a:buNone/>
            </a:pPr>
            <a:r>
              <a:rPr lang="en-US" dirty="0" smtClean="0"/>
              <a:t>	Recall: The above idea was based on the Yule-Walker equations, which are in terms of the ACF (which is unknown in practice). Thus we need to estimate the ACF to use this view.</a:t>
            </a:r>
          </a:p>
          <a:p>
            <a:pPr>
              <a:buNone/>
            </a:pPr>
            <a:endParaRPr lang="en-US" sz="1000" dirty="0" smtClean="0"/>
          </a:p>
          <a:p>
            <a:pPr>
              <a:buNone/>
            </a:pPr>
            <a:r>
              <a:rPr lang="en-US" dirty="0" smtClean="0"/>
              <a:t>	Least Squares provides a different way to estimate the AR parameters.</a:t>
            </a:r>
          </a:p>
          <a:p>
            <a:pPr>
              <a:buNone/>
            </a:pPr>
            <a:r>
              <a:rPr lang="en-US" dirty="0" smtClean="0"/>
              <a:t>	Recall: The output of an AR model is given by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90</a:t>
            </a:fld>
            <a:endParaRPr lang="en-US" sz="1200">
              <a:solidFill>
                <a:srgbClr val="003399"/>
              </a:solidFill>
            </a:endParaRPr>
          </a:p>
        </p:txBody>
      </p:sp>
      <p:pic>
        <p:nvPicPr>
          <p:cNvPr id="13314" name="Picture 2"/>
          <p:cNvPicPr>
            <a:picLocks noChangeAspect="1" noChangeArrowheads="1"/>
          </p:cNvPicPr>
          <p:nvPr/>
        </p:nvPicPr>
        <p:blipFill>
          <a:blip r:embed="rId2" cstate="print"/>
          <a:srcRect/>
          <a:stretch>
            <a:fillRect/>
          </a:stretch>
        </p:blipFill>
        <p:spPr bwMode="auto">
          <a:xfrm>
            <a:off x="1524000" y="3886200"/>
            <a:ext cx="6324600" cy="1229544"/>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(21)</a:t>
            </a:r>
            <a:endParaRPr lang="en-US" dirty="0"/>
          </a:p>
        </p:txBody>
      </p:sp>
      <p:sp>
        <p:nvSpPr>
          <p:cNvPr id="3" name="Content Placeholder 2"/>
          <p:cNvSpPr>
            <a:spLocks noGrp="1"/>
          </p:cNvSpPr>
          <p:nvPr>
            <p:ph idx="1"/>
          </p:nvPr>
        </p:nvSpPr>
        <p:spPr/>
        <p:txBody>
          <a:bodyPr/>
          <a:lstStyle/>
          <a:p>
            <a:pPr>
              <a:buNone/>
            </a:pPr>
            <a:r>
              <a:rPr lang="en-US" dirty="0" smtClean="0"/>
              <a:t>	If we re-arrange this output equation we get: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There are lots of applications where linear prediction is used: Data compression, target tracking, noise cancellation etc.</a:t>
            </a:r>
          </a:p>
          <a:p>
            <a:pPr>
              <a:buNone/>
            </a:pPr>
            <a:endParaRPr lang="en-US" sz="900" dirty="0" smtClean="0"/>
          </a:p>
          <a:p>
            <a:pPr>
              <a:buNone/>
            </a:pPr>
            <a:r>
              <a:rPr lang="en-US" dirty="0" smtClean="0"/>
              <a:t>	</a:t>
            </a:r>
            <a:r>
              <a:rPr lang="en-US" u="sng" dirty="0" smtClean="0"/>
              <a:t>Goal</a:t>
            </a:r>
            <a:r>
              <a:rPr lang="en-US" dirty="0" smtClean="0"/>
              <a:t>: Find a set of prediction coefficients {</a:t>
            </a:r>
            <a:r>
              <a:rPr lang="en-US" i="1" dirty="0" err="1" smtClean="0"/>
              <a:t>a</a:t>
            </a:r>
            <a:r>
              <a:rPr lang="en-US" i="1" baseline="-25000" dirty="0" err="1" smtClean="0"/>
              <a:t>k</a:t>
            </a:r>
            <a:r>
              <a:rPr lang="en-US" dirty="0" smtClean="0"/>
              <a:t>} such that the </a:t>
            </a:r>
            <a:r>
              <a:rPr lang="en-US" u="sng" dirty="0" smtClean="0"/>
              <a:t>sum of squares (least squares)</a:t>
            </a:r>
            <a:r>
              <a:rPr lang="en-US" dirty="0" smtClean="0"/>
              <a:t> of the prediction error is minimized.</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91</a:t>
            </a:fld>
            <a:endParaRPr lang="en-US" sz="1200">
              <a:solidFill>
                <a:srgbClr val="003399"/>
              </a:solidFill>
            </a:endParaRPr>
          </a:p>
        </p:txBody>
      </p:sp>
      <p:pic>
        <p:nvPicPr>
          <p:cNvPr id="14338" name="Picture 2"/>
          <p:cNvPicPr>
            <a:picLocks noChangeAspect="1" noChangeArrowheads="1"/>
          </p:cNvPicPr>
          <p:nvPr/>
        </p:nvPicPr>
        <p:blipFill>
          <a:blip r:embed="rId2" cstate="print"/>
          <a:srcRect/>
          <a:stretch>
            <a:fillRect/>
          </a:stretch>
        </p:blipFill>
        <p:spPr bwMode="auto">
          <a:xfrm>
            <a:off x="2133600" y="1295400"/>
            <a:ext cx="4876800" cy="1507888"/>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124200" y="4622701"/>
            <a:ext cx="2962275" cy="8636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(22)</a:t>
            </a:r>
            <a:endParaRPr lang="en-US" dirty="0"/>
          </a:p>
        </p:txBody>
      </p:sp>
      <p:sp>
        <p:nvSpPr>
          <p:cNvPr id="3" name="Content Placeholder 2"/>
          <p:cNvSpPr>
            <a:spLocks noGrp="1"/>
          </p:cNvSpPr>
          <p:nvPr>
            <p:ph idx="1"/>
          </p:nvPr>
        </p:nvSpPr>
        <p:spPr/>
        <p:txBody>
          <a:bodyPr/>
          <a:lstStyle/>
          <a:p>
            <a:pPr>
              <a:buNone/>
            </a:pPr>
            <a:r>
              <a:rPr lang="en-US" dirty="0" smtClean="0"/>
              <a:t>	To choose the {</a:t>
            </a:r>
            <a:r>
              <a:rPr lang="en-US" i="1" dirty="0" err="1" smtClean="0"/>
              <a:t>a</a:t>
            </a:r>
            <a:r>
              <a:rPr lang="en-US" i="1" baseline="-25000" dirty="0" err="1" smtClean="0"/>
              <a:t>k</a:t>
            </a:r>
            <a:r>
              <a:rPr lang="en-US" dirty="0" smtClean="0"/>
              <a:t>} to minimize </a:t>
            </a:r>
            <a:r>
              <a:rPr lang="en-US" i="1" dirty="0" smtClean="0"/>
              <a:t>V </a:t>
            </a:r>
            <a:r>
              <a:rPr lang="en-US" dirty="0" smtClean="0"/>
              <a:t>we differentiate and set = 0</a:t>
            </a:r>
          </a:p>
          <a:p>
            <a:pPr>
              <a:buNone/>
            </a:pPr>
            <a:endParaRPr lang="en-US" dirty="0" smtClean="0"/>
          </a:p>
          <a:p>
            <a:pPr>
              <a:buNone/>
            </a:pPr>
            <a:endParaRPr lang="en-US" dirty="0" smtClean="0"/>
          </a:p>
          <a:p>
            <a:pPr>
              <a:buNone/>
            </a:pPr>
            <a:endParaRPr lang="en-US" sz="1400" dirty="0" smtClean="0"/>
          </a:p>
          <a:p>
            <a:pPr>
              <a:buNone/>
            </a:pPr>
            <a:r>
              <a:rPr lang="en-US" dirty="0" smtClean="0"/>
              <a:t>	Now we use:</a:t>
            </a:r>
          </a:p>
          <a:p>
            <a:pPr>
              <a:buNone/>
            </a:pP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92</a:t>
            </a:fld>
            <a:endParaRPr lang="en-US" sz="1200">
              <a:solidFill>
                <a:srgbClr val="003399"/>
              </a:solidFill>
            </a:endParaRPr>
          </a:p>
        </p:txBody>
      </p:sp>
      <p:pic>
        <p:nvPicPr>
          <p:cNvPr id="15362" name="Picture 2"/>
          <p:cNvPicPr>
            <a:picLocks noChangeAspect="1" noChangeArrowheads="1"/>
          </p:cNvPicPr>
          <p:nvPr/>
        </p:nvPicPr>
        <p:blipFill>
          <a:blip r:embed="rId2" cstate="print"/>
          <a:srcRect/>
          <a:stretch>
            <a:fillRect/>
          </a:stretch>
        </p:blipFill>
        <p:spPr bwMode="auto">
          <a:xfrm>
            <a:off x="1981200" y="1295401"/>
            <a:ext cx="5181600" cy="80453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1828800" y="2514600"/>
            <a:ext cx="5562600" cy="1227923"/>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1981201" y="3955546"/>
            <a:ext cx="5333999" cy="1759454"/>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Spectral Estimation (23)</a:t>
            </a:r>
            <a:endParaRPr lang="en-US" dirty="0"/>
          </a:p>
        </p:txBody>
      </p:sp>
      <p:sp>
        <p:nvSpPr>
          <p:cNvPr id="3" name="Content Placeholder 2"/>
          <p:cNvSpPr>
            <a:spLocks noGrp="1"/>
          </p:cNvSpPr>
          <p:nvPr>
            <p:ph idx="1"/>
          </p:nvPr>
        </p:nvSpPr>
        <p:spPr/>
        <p:txBody>
          <a:bodyPr/>
          <a:lstStyle/>
          <a:p>
            <a:pPr>
              <a:buNone/>
            </a:pPr>
            <a:r>
              <a:rPr lang="en-US" dirty="0" smtClean="0"/>
              <a:t>	So to solve the LS linear prediction problem we need:</a:t>
            </a:r>
          </a:p>
          <a:p>
            <a:pPr>
              <a:buNone/>
            </a:pPr>
            <a:endParaRPr lang="en-US" dirty="0" smtClean="0"/>
          </a:p>
          <a:p>
            <a:pPr>
              <a:buNone/>
            </a:pPr>
            <a:endParaRPr lang="en-US" dirty="0" smtClean="0"/>
          </a:p>
          <a:p>
            <a:pPr>
              <a:buNone/>
            </a:pPr>
            <a:endParaRPr lang="en-US" sz="1100" dirty="0" smtClean="0"/>
          </a:p>
          <a:p>
            <a:pPr>
              <a:buNone/>
            </a:pPr>
            <a:r>
              <a:rPr lang="en-US" dirty="0" smtClean="0"/>
              <a:t>	Define: </a:t>
            </a:r>
          </a:p>
          <a:p>
            <a:pPr>
              <a:buNone/>
            </a:pPr>
            <a:r>
              <a:rPr lang="en-US" dirty="0" smtClean="0"/>
              <a:t>		1. Matrix </a:t>
            </a:r>
            <a:r>
              <a:rPr lang="en-US" b="1" dirty="0" smtClean="0"/>
              <a:t>Γ</a:t>
            </a:r>
            <a:r>
              <a:rPr lang="en-US" dirty="0" smtClean="0"/>
              <a:t> with elements </a:t>
            </a:r>
            <a:r>
              <a:rPr lang="en-US" dirty="0" err="1" smtClean="0"/>
              <a:t>λ</a:t>
            </a:r>
            <a:r>
              <a:rPr lang="en-US" i="1" baseline="-25000" dirty="0" err="1" smtClean="0"/>
              <a:t>lk</a:t>
            </a:r>
            <a:endParaRPr lang="en-US" i="1" baseline="-25000" dirty="0" smtClean="0"/>
          </a:p>
          <a:p>
            <a:pPr>
              <a:buNone/>
            </a:pPr>
            <a:r>
              <a:rPr lang="en-US" dirty="0" smtClean="0"/>
              <a:t>		2. Vector </a:t>
            </a:r>
            <a:r>
              <a:rPr lang="en-US" b="1" dirty="0" smtClean="0"/>
              <a:t>λ</a:t>
            </a:r>
            <a:r>
              <a:rPr lang="en-US" dirty="0" smtClean="0"/>
              <a:t> with elements λ</a:t>
            </a:r>
            <a:r>
              <a:rPr lang="en-US" i="1" baseline="-25000" dirty="0" smtClean="0"/>
              <a:t>l</a:t>
            </a:r>
            <a:r>
              <a:rPr lang="en-US" baseline="-25000" dirty="0" smtClean="0"/>
              <a:t>0</a:t>
            </a:r>
          </a:p>
          <a:p>
            <a:pPr>
              <a:buNone/>
            </a:pPr>
            <a:r>
              <a:rPr lang="en-US" dirty="0" smtClean="0"/>
              <a:t>		3. Vector </a:t>
            </a:r>
            <a:r>
              <a:rPr lang="en-US" b="1" dirty="0" smtClean="0"/>
              <a:t>a </a:t>
            </a:r>
            <a:r>
              <a:rPr lang="en-US" dirty="0" smtClean="0"/>
              <a:t>with elements </a:t>
            </a:r>
            <a:r>
              <a:rPr lang="en-US" i="1" dirty="0" smtClean="0"/>
              <a:t>a</a:t>
            </a:r>
            <a:r>
              <a:rPr lang="en-US" baseline="-25000" dirty="0" smtClean="0"/>
              <a:t>1</a:t>
            </a:r>
            <a:r>
              <a:rPr lang="en-US" i="1" dirty="0" smtClean="0"/>
              <a:t>,…, </a:t>
            </a:r>
            <a:r>
              <a:rPr lang="en-US" i="1" dirty="0" err="1" smtClean="0"/>
              <a:t>a</a:t>
            </a:r>
            <a:r>
              <a:rPr lang="en-US" i="1" baseline="-25000" dirty="0" err="1" smtClean="0"/>
              <a:t>p</a:t>
            </a:r>
            <a:endParaRPr lang="en-US" i="1" baseline="-25000" dirty="0" smtClean="0"/>
          </a:p>
          <a:p>
            <a:pPr>
              <a:buNone/>
            </a:pPr>
            <a:r>
              <a:rPr lang="en-US" i="1" baseline="-25000" dirty="0" smtClean="0"/>
              <a:t>	</a:t>
            </a:r>
            <a:r>
              <a:rPr lang="en-US" dirty="0" smtClean="0"/>
              <a:t>where</a:t>
            </a:r>
          </a:p>
          <a:p>
            <a:pPr>
              <a:buNone/>
            </a:pPr>
            <a:endParaRPr lang="en-US" dirty="0" smtClean="0"/>
          </a:p>
          <a:p>
            <a:pPr>
              <a:buNone/>
            </a:pPr>
            <a:endParaRPr lang="en-US" sz="2400" dirty="0" smtClean="0"/>
          </a:p>
          <a:p>
            <a:pPr>
              <a:buNone/>
            </a:pPr>
            <a:r>
              <a:rPr lang="en-US" dirty="0" smtClean="0"/>
              <a:t>	Then  (*) can be written as (exploiting that </a:t>
            </a:r>
            <a:r>
              <a:rPr lang="en-US" i="1" dirty="0" smtClean="0"/>
              <a:t>a</a:t>
            </a:r>
            <a:r>
              <a:rPr lang="en-US" baseline="-25000" dirty="0" smtClean="0"/>
              <a:t>0</a:t>
            </a:r>
            <a:r>
              <a:rPr lang="en-US" dirty="0" smtClean="0"/>
              <a:t>= 1): </a:t>
            </a:r>
          </a:p>
          <a:p>
            <a:pPr>
              <a:buNone/>
            </a:pPr>
            <a:r>
              <a:rPr lang="en-US" dirty="0" smtClean="0"/>
              <a:t>					   or </a:t>
            </a:r>
            <a:endParaRPr lang="en-US" dirty="0"/>
          </a:p>
        </p:txBody>
      </p:sp>
      <p:sp>
        <p:nvSpPr>
          <p:cNvPr id="4" name="Date Placeholder 3"/>
          <p:cNvSpPr>
            <a:spLocks noGrp="1"/>
          </p:cNvSpPr>
          <p:nvPr>
            <p:ph type="dt" sz="half" idx="10"/>
          </p:nvPr>
        </p:nvSpPr>
        <p:spPr/>
        <p:txBody>
          <a:bodyPr/>
          <a:lstStyle/>
          <a:p>
            <a:pPr>
              <a:defRPr/>
            </a:pPr>
            <a:r>
              <a:rPr lang="en-US" smtClean="0"/>
              <a:t>		 </a:t>
            </a:r>
            <a:r>
              <a:rPr lang="en-US" sz="1200" smtClean="0"/>
              <a:t> </a:t>
            </a:r>
            <a:fld id="{BDBE29D3-14C9-4C20-B608-97FDCAB6236C}" type="slidenum">
              <a:rPr lang="en-US" sz="1200" smtClean="0">
                <a:solidFill>
                  <a:srgbClr val="003399"/>
                </a:solidFill>
              </a:rPr>
              <a:pPr>
                <a:defRPr/>
              </a:pPr>
              <a:t>93</a:t>
            </a:fld>
            <a:endParaRPr lang="en-US" sz="1200">
              <a:solidFill>
                <a:srgbClr val="003399"/>
              </a:solidFill>
            </a:endParaRPr>
          </a:p>
        </p:txBody>
      </p:sp>
      <p:pic>
        <p:nvPicPr>
          <p:cNvPr id="16387" name="Picture 3"/>
          <p:cNvPicPr>
            <a:picLocks noChangeAspect="1" noChangeArrowheads="1"/>
          </p:cNvPicPr>
          <p:nvPr/>
        </p:nvPicPr>
        <p:blipFill>
          <a:blip r:embed="rId2" cstate="print"/>
          <a:srcRect/>
          <a:stretch>
            <a:fillRect/>
          </a:stretch>
        </p:blipFill>
        <p:spPr bwMode="auto">
          <a:xfrm>
            <a:off x="2209800" y="1295401"/>
            <a:ext cx="4648200" cy="797230"/>
          </a:xfrm>
          <a:prstGeom prst="rect">
            <a:avLst/>
          </a:prstGeom>
          <a:noFill/>
          <a:ln w="9525">
            <a:noFill/>
            <a:miter lim="800000"/>
            <a:headEnd/>
            <a:tailEnd/>
          </a:ln>
          <a:effectLst/>
        </p:spPr>
      </p:pic>
      <p:sp>
        <p:nvSpPr>
          <p:cNvPr id="7" name="TextBox 6"/>
          <p:cNvSpPr txBox="1"/>
          <p:nvPr/>
        </p:nvSpPr>
        <p:spPr>
          <a:xfrm>
            <a:off x="7813357" y="1447800"/>
            <a:ext cx="492443" cy="400110"/>
          </a:xfrm>
          <a:prstGeom prst="rect">
            <a:avLst/>
          </a:prstGeom>
          <a:noFill/>
        </p:spPr>
        <p:txBody>
          <a:bodyPr wrap="none" rtlCol="0">
            <a:spAutoFit/>
          </a:bodyPr>
          <a:lstStyle/>
          <a:p>
            <a:r>
              <a:rPr lang="en-US" dirty="0" smtClean="0"/>
              <a:t>(*)</a:t>
            </a:r>
            <a:endParaRPr lang="en-US" dirty="0"/>
          </a:p>
        </p:txBody>
      </p:sp>
      <p:pic>
        <p:nvPicPr>
          <p:cNvPr id="16388" name="Picture 4"/>
          <p:cNvPicPr>
            <a:picLocks noChangeAspect="1" noChangeArrowheads="1"/>
          </p:cNvPicPr>
          <p:nvPr/>
        </p:nvPicPr>
        <p:blipFill>
          <a:blip r:embed="rId3" cstate="print"/>
          <a:srcRect/>
          <a:stretch>
            <a:fillRect/>
          </a:stretch>
        </p:blipFill>
        <p:spPr bwMode="auto">
          <a:xfrm>
            <a:off x="2362200" y="3886200"/>
            <a:ext cx="4480877" cy="838200"/>
          </a:xfrm>
          <a:prstGeom prst="rect">
            <a:avLst/>
          </a:prstGeom>
          <a:noFill/>
          <a:ln w="9525">
            <a:noFill/>
            <a:miter lim="800000"/>
            <a:headEnd/>
            <a:tailEnd/>
          </a:ln>
          <a:effectLst/>
        </p:spPr>
      </p:pic>
      <p:pic>
        <p:nvPicPr>
          <p:cNvPr id="16389" name="Picture 5"/>
          <p:cNvPicPr>
            <a:picLocks noChangeAspect="1" noChangeArrowheads="1"/>
          </p:cNvPicPr>
          <p:nvPr/>
        </p:nvPicPr>
        <p:blipFill>
          <a:blip r:embed="rId4" cstate="print"/>
          <a:srcRect/>
          <a:stretch>
            <a:fillRect/>
          </a:stretch>
        </p:blipFill>
        <p:spPr bwMode="auto">
          <a:xfrm>
            <a:off x="3352800" y="5195169"/>
            <a:ext cx="1104900" cy="367431"/>
          </a:xfrm>
          <a:prstGeom prst="rect">
            <a:avLst/>
          </a:prstGeom>
          <a:noFill/>
          <a:ln w="9525">
            <a:noFill/>
            <a:miter lim="800000"/>
            <a:headEnd/>
            <a:tailEnd/>
          </a:ln>
          <a:effectLst/>
        </p:spPr>
      </p:pic>
      <p:pic>
        <p:nvPicPr>
          <p:cNvPr id="16390" name="Picture 6"/>
          <p:cNvPicPr>
            <a:picLocks noChangeAspect="1" noChangeArrowheads="1"/>
          </p:cNvPicPr>
          <p:nvPr/>
        </p:nvPicPr>
        <p:blipFill>
          <a:blip r:embed="rId5" cstate="print"/>
          <a:srcRect/>
          <a:stretch>
            <a:fillRect/>
          </a:stretch>
        </p:blipFill>
        <p:spPr bwMode="auto">
          <a:xfrm>
            <a:off x="4953000" y="5181600"/>
            <a:ext cx="1143000" cy="3363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ere Präsentation">
      <a:majorFont>
        <a:latin typeface="Times New Roman"/>
        <a:ea typeface=""/>
        <a:cs typeface=""/>
      </a:majorFont>
      <a:minorFont>
        <a:latin typeface="VNI-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NI-Times" pitchFamily="2" charset="0"/>
          </a:defRPr>
        </a:defPPr>
      </a:lstStyle>
    </a:lnDef>
  </a:objectDefaults>
  <a:extraClrSchemeLst>
    <a:extraClrScheme>
      <a:clrScheme name="Leere Prä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ere Prä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ere Prä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ere Prä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D:\Programme\Microsoft Office\Vorlagen\Leere Präsentation.pot</Template>
  <TotalTime>13810</TotalTime>
  <Words>1042</Words>
  <Application>Microsoft Office PowerPoint</Application>
  <PresentationFormat>Overhead</PresentationFormat>
  <Paragraphs>892</Paragraphs>
  <Slides>93</Slides>
  <Notes>0</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Leere Präsentation</vt:lpstr>
      <vt:lpstr>Slide 1</vt:lpstr>
      <vt:lpstr>References</vt:lpstr>
      <vt:lpstr>Introduction (1)</vt:lpstr>
      <vt:lpstr>Introduction (2)</vt:lpstr>
      <vt:lpstr>Introduction (3)</vt:lpstr>
      <vt:lpstr>Introduction (4)</vt:lpstr>
      <vt:lpstr>Introduction (5)</vt:lpstr>
      <vt:lpstr>Introduction (6)</vt:lpstr>
      <vt:lpstr>Introduction (7)</vt:lpstr>
      <vt:lpstr> Non-Parametric Spectral Estimation</vt:lpstr>
      <vt:lpstr>Family of Non-Parametric Methods</vt:lpstr>
      <vt:lpstr>Family of Classical Methods</vt:lpstr>
      <vt:lpstr>Periodogram (1)</vt:lpstr>
      <vt:lpstr>Periodogram (2)</vt:lpstr>
      <vt:lpstr>Periodogram (3)</vt:lpstr>
      <vt:lpstr>Periodogram (4)</vt:lpstr>
      <vt:lpstr>Periodogram (5)</vt:lpstr>
      <vt:lpstr>Periodogram (6)</vt:lpstr>
      <vt:lpstr>Periodogram (7)</vt:lpstr>
      <vt:lpstr>Periodogram (8)</vt:lpstr>
      <vt:lpstr>Periodogram (9)</vt:lpstr>
      <vt:lpstr>Periodogram (10)</vt:lpstr>
      <vt:lpstr>Periodogram (11)</vt:lpstr>
      <vt:lpstr>Periodogram (12)</vt:lpstr>
      <vt:lpstr>Periodogram (13)</vt:lpstr>
      <vt:lpstr>Periodogram (14)</vt:lpstr>
      <vt:lpstr>Periodogram (15)</vt:lpstr>
      <vt:lpstr>Periodogram (16)</vt:lpstr>
      <vt:lpstr>Periodogram (17)</vt:lpstr>
      <vt:lpstr> Practical Classical Methods (1)</vt:lpstr>
      <vt:lpstr>Practical Classical Methods (2)</vt:lpstr>
      <vt:lpstr>Practical Classical Methods (3)</vt:lpstr>
      <vt:lpstr>Practical Classical Methods (4)</vt:lpstr>
      <vt:lpstr>Practical Classical Methods (5)</vt:lpstr>
      <vt:lpstr>Practical Classical Methods (6)</vt:lpstr>
      <vt:lpstr>Practical Classical Methods (7)</vt:lpstr>
      <vt:lpstr>Practical Classical Methods (8)</vt:lpstr>
      <vt:lpstr>Practical Classical Methods (9)</vt:lpstr>
      <vt:lpstr>Practical Classical Methods (10)</vt:lpstr>
      <vt:lpstr>Practical Classical Methods (11)</vt:lpstr>
      <vt:lpstr>Practical Classical Methods (12)</vt:lpstr>
      <vt:lpstr>Practical Classical Methods (13)</vt:lpstr>
      <vt:lpstr>Practical Classical Methods (14)</vt:lpstr>
      <vt:lpstr>Practical Classical Methods (15)</vt:lpstr>
      <vt:lpstr>Practical Classical Methods (16)</vt:lpstr>
      <vt:lpstr>Practical Classical Methods (17)</vt:lpstr>
      <vt:lpstr>Practical Classical Methods (18)</vt:lpstr>
      <vt:lpstr>Practical Classical Methods (19)</vt:lpstr>
      <vt:lpstr>Practical Classical Methods (20)</vt:lpstr>
      <vt:lpstr>Practical Classical Methods (21)</vt:lpstr>
      <vt:lpstr>Practical Classical Methods (22)</vt:lpstr>
      <vt:lpstr>Practical Classical Methods (23)</vt:lpstr>
      <vt:lpstr>Practical Classical Methods (24)</vt:lpstr>
      <vt:lpstr>Practical Classical Methods (25)</vt:lpstr>
      <vt:lpstr>Practical Classical Methods (26)</vt:lpstr>
      <vt:lpstr>Practical Classical Methods (27)</vt:lpstr>
      <vt:lpstr>Practical Classical Methods (28)</vt:lpstr>
      <vt:lpstr>  Minimum Variance Method (MVSE) (1) </vt:lpstr>
      <vt:lpstr>Minimum Variance Method (2)</vt:lpstr>
      <vt:lpstr>Minimum Variance Method (3)</vt:lpstr>
      <vt:lpstr>Minimum Variance Method (4)</vt:lpstr>
      <vt:lpstr>Minimum Variance Method (5)</vt:lpstr>
      <vt:lpstr>Minimum Variance Method (6)</vt:lpstr>
      <vt:lpstr>Minimum Variance Method (7)</vt:lpstr>
      <vt:lpstr>Minimum Variance Method (8)</vt:lpstr>
      <vt:lpstr>Minimum Variance Method (9)</vt:lpstr>
      <vt:lpstr>Minimum Variance Method (10)</vt:lpstr>
      <vt:lpstr>Minimum Variance Method (11)</vt:lpstr>
      <vt:lpstr>Minimum Variance Method (12)</vt:lpstr>
      <vt:lpstr>Parametric Spectral Estimation</vt:lpstr>
      <vt:lpstr>Parametric Spectral Estimation (1)</vt:lpstr>
      <vt:lpstr>Parametric Spectral Estimation (2)</vt:lpstr>
      <vt:lpstr>Parametric Spectral Estimation (3)</vt:lpstr>
      <vt:lpstr>Parametric Spectral Estimation (4)</vt:lpstr>
      <vt:lpstr>Parametric Spectral Estimation (5)</vt:lpstr>
      <vt:lpstr>Parametric Spectral Estimation (6)</vt:lpstr>
      <vt:lpstr>Parametric Spectral Estimation (7)</vt:lpstr>
      <vt:lpstr>Parametric Spectral Estimation (8)</vt:lpstr>
      <vt:lpstr>Parametric Spectral Estimation (9)</vt:lpstr>
      <vt:lpstr>Parametric Spectral Estimation (10)</vt:lpstr>
      <vt:lpstr>Parametric Spectral Estimation (11)</vt:lpstr>
      <vt:lpstr>Parametric Spectral Estimation (12)</vt:lpstr>
      <vt:lpstr>Parametric Spectral Estimation (13)</vt:lpstr>
      <vt:lpstr>Parametric Spectral Estimation (14)</vt:lpstr>
      <vt:lpstr>Parametric Spectral Estimation (15)</vt:lpstr>
      <vt:lpstr>Parametric Spectral Estimation (16)</vt:lpstr>
      <vt:lpstr>Parametric Spectral Estimation (17)</vt:lpstr>
      <vt:lpstr>Parametric Spectral Estimation (18)</vt:lpstr>
      <vt:lpstr>Parametric Spectral Estimation (19)</vt:lpstr>
      <vt:lpstr>Parametric Spectral Estimation (20)</vt:lpstr>
      <vt:lpstr>Parametric Spectral Estimation (21)</vt:lpstr>
      <vt:lpstr>Parametric Spectral Estimation (22)</vt:lpstr>
      <vt:lpstr>Parametric Spectral Estimation (23)</vt:lpstr>
    </vt:vector>
  </TitlesOfParts>
  <Company>HCMUT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SSP-MEng</dc:title>
  <dc:creator>Tuan Do-Hong</dc:creator>
  <cp:lastModifiedBy>Administrator</cp:lastModifiedBy>
  <cp:revision>2809</cp:revision>
  <cp:lastPrinted>2001-04-25T10:04:08Z</cp:lastPrinted>
  <dcterms:created xsi:type="dcterms:W3CDTF">2001-02-21T16:37:33Z</dcterms:created>
  <dcterms:modified xsi:type="dcterms:W3CDTF">2019-01-12T10:28:53Z</dcterms:modified>
</cp:coreProperties>
</file>